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6" r:id="rId27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28"/>
    <p:sldId id="265" r:id="rId11"/>
    <p:sldId id="278" r:id="rId29"/>
    <p:sldId id="266" r:id="rId12"/>
    <p:sldId id="279" r:id="rId30"/>
    <p:sldId id="267" r:id="rId13"/>
    <p:sldId id="268" r:id="rId14"/>
    <p:sldId id="280" r:id="rId31"/>
    <p:sldId id="269" r:id="rId15"/>
    <p:sldId id="270" r:id="rId16"/>
    <p:sldId id="271" r:id="rId17"/>
    <p:sldId id="272" r:id="rId18"/>
    <p:sldId id="273" r:id="rId19"/>
    <p:sldId id="274" r:id="rId20"/>
    <p:sldId id="281" r:id="rId32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5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  <Relationship Id="rId27" Type="http://schemas.openxmlformats.org/officeDocument/2006/relationships/slide" Target="slides/slide21.xml"/>
  <Relationship Id="rId28" Type="http://schemas.openxmlformats.org/officeDocument/2006/relationships/slide" Target="slides/slide22.xml"/>
  <Relationship Id="rId29" Type="http://schemas.openxmlformats.org/officeDocument/2006/relationships/slide" Target="slides/slide23.xml"/>
  <Relationship Id="rId30" Type="http://schemas.openxmlformats.org/officeDocument/2006/relationships/slide" Target="slides/slide24.xml"/>
  <Relationship Id="rId31" Type="http://schemas.openxmlformats.org/officeDocument/2006/relationships/slide" Target="slides/slide25.xml"/>
  <Relationship Id="rId32" Type="http://schemas.openxmlformats.org/officeDocument/2006/relationships/slide" Target="slides/slide26.xml"/>
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94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افتتاحية: ضع الإطار العام بأن المملكة لا تتعامل مع المركبات الكهربائية كمنتج فقط، بل كمنظومة صناعية وخدمية وتنظيمية متكاملة.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هذه الشريحة مهمة للجمهور: القطاع يبدأ من السيارة لكنه يتوسع إلى مئات الشركات الداعمة.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تجنب تثبيت الأرقام التشغيلية المتغيرة، واذكر أن أرقام الموقع الرسمي تتحدث مع توسع الشبكة.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اشرح الفرق بين مالك الموقع، مشغل الشبكة، مورد الشاحن، المقاول، ومزود خدمة التوزيع.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نقطة مهمة: الطلب المبكر يأتي غالباً من الأساطيل والمشاريع المنظمة قبل المستهلك الفردي؛ لأنها تتحكم بالمواقع والجداول والشحن.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توازن الحديث: لا تجعلها شريحة تسويقية للعلامات، بل مؤشراً على نضج القنوات التجارية والخدمات.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اختتم بأن كثرة المعارض ليست زخرفة؛ بل دليل على تكون سوق، وظهور احتياج للتأهيل والمعايير والشراكات.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هذه الشريحة تفتح الباب لدور الجمعية في تمكين القدرات وربط الشباب والشركات.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حوّل التحديات إلى فرص: هذا مهم لإقناع الجمهور أن المعرفة والمهارات هي الضمان الحقيقي لنجاح الاستثمار.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هذه الشريحة تعطيك هيكل سردي يمكنك استخدامه أثناء التقديم، أو جعلها في بداية الورشة بعد العنوان.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استخدمها في الخاتمة للربط بين الورشة والهدف المؤسسي للجمعية.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الرسالة: القطاع يتحرك في خمسة مسارات متوازية: السياسات، الصناعة، الشحن، السوق، وبناء القدرات.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اختتام قوي: اطلب من الجمهور تحديد أكثر فجوة معرفة أو مهارة يشعرون أنها مؤثرة في نمو القطاع.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قدّم التسلسل كدليل على أن الحراك ليس إعلاناً منفرداً بل تراكم مؤسسي منذ التنظيم وحتى المصانع وسلاسل الإمداد.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استخدم هذه الشريحة كأرقام مرجعية. نبّه إلى أن بعض المؤشرات تشغيلية وتتغير باستمرار، مثل عدد الشواحن الفعلية.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هذه الشريحة تربط الجهات العاملة في القطاع، وتبرز دور الجمعية في فراغ المعرفة والتأهيل والربط بين الجهات.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اشرح المسار العملي لتركيب شاحن: اختيار الجهاز المطابق، دراسة الحمل، موافقة مزود الخدمة، مقاول مؤهل، تركيب وفحص وتشغيل.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PIF هو الرابط بين الصناعة والبنية التحتية والتوطين؛ ليس مستثمراً مالياً فقط بل مطور منظومة.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ركّز على سير كمنصة صناعية وليست مجرد سيارة: تصميم، هندسة، إنتاج، مشتريات، توطين وسلاسل إمداد.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اربط Lucid بتجربة المستخدم الكاملة: مصنع + سيارة فاخرة + خدمة + تدريب الفنيين + ثقة السوق.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
<Relationships xmlns="http://schemas.openxmlformats.org/package/2006/relationships"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
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73798" y="1170432"/>
            <a:ext cx="4540420" cy="1143000"/>
          </a:xfrm>
          <a:prstGeom prst="rect">
            <a:avLst/>
          </a:prstGeom>
          <a:solidFill>
            <a:srgbClr val="00B050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3400" b="1" dirty="0">
                <a:solidFill>
                  <a:srgbClr val="FFFFFF"/>
                </a:solidFill>
              </a:rPr>
              <a:t>جهود المملكة العربية السعودية</a:t>
            </a:r>
            <a:endParaRPr lang="en-US" sz="3400" dirty="0"/>
          </a:p>
          <a:p>
            <a:pPr marL="0" indent="0" algn="r">
              <a:buNone/>
            </a:pPr>
            <a:r>
              <a:rPr lang="en-US" sz="3400" b="1" dirty="0">
                <a:solidFill>
                  <a:srgbClr val="FFFFFF"/>
                </a:solidFill>
              </a:rPr>
              <a:t>في قطاع المركبات الكهربائية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4543718" y="2313432"/>
            <a:ext cx="5652783" cy="347472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dirty="0">
                <a:solidFill>
                  <a:srgbClr val="E8F3F3"/>
                </a:solidFill>
              </a:rPr>
              <a:t>ورشة عمل ضمن سلسلة التمكين المعرفي في قطاع تقنيات المركبات الكهربائية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تجمع الملك سلمان لصناعة </a:t>
            </a:r>
            <a:r>
              <a:rPr lang="en-US" sz="22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السيارات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وKAEC</a:t>
            </a:r>
            <a:r>
              <a:rPr lang="ar-SA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قاعدة التصنيع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900" b="1" dirty="0" smtClean="0">
                <a:solidFill>
                  <a:srgbClr val="0B1F33"/>
                </a:solidFill>
              </a:rPr>
              <a:t>KAEC</a:t>
            </a:r>
            <a:r>
              <a:rPr lang="ar-SA" sz="1900" b="1" dirty="0" smtClean="0">
                <a:solidFill>
                  <a:srgbClr val="0B1F33"/>
                </a:solidFill>
              </a:rPr>
              <a:t> </a:t>
            </a:r>
            <a:r>
              <a:rPr lang="en-US" sz="1900" b="1" dirty="0" smtClean="0">
                <a:solidFill>
                  <a:srgbClr val="0B1F33"/>
                </a:solidFill>
              </a:rPr>
              <a:t> </a:t>
            </a:r>
            <a:r>
              <a:rPr lang="en-US" sz="1900" b="1" dirty="0">
                <a:solidFill>
                  <a:srgbClr val="0B1F33"/>
                </a:solidFill>
              </a:rPr>
              <a:t>تتحول إلى نقطة ارتكاز لسلسلة قيمة السيارات في المملكة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822960" y="1645920"/>
            <a:ext cx="3291840" cy="1143000"/>
          </a:xfrm>
          <a:prstGeom prst="roundRect">
            <a:avLst>
              <a:gd name="adj" fmla="val 48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32504" y="1645920"/>
            <a:ext cx="82296" cy="11430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1773936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Lucid</a:t>
            </a:r>
            <a:endParaRPr lang="en-US" sz="1320" dirty="0"/>
          </a:p>
        </p:txBody>
      </p:sp>
      <p:sp>
        <p:nvSpPr>
          <p:cNvPr id="8" name="Text 6"/>
          <p:cNvSpPr/>
          <p:nvPr/>
        </p:nvSpPr>
        <p:spPr>
          <a:xfrm>
            <a:off x="987552" y="2121408"/>
            <a:ext cx="29718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مصنع قائم للسيارات الكهربائية في KAEC، وطموح طاقة إنتاجية كبيرة عند اكتمال التصنيع.</a:t>
            </a:r>
            <a:endParaRPr lang="en-US" sz="1200" b="1" dirty="0"/>
          </a:p>
        </p:txBody>
      </p:sp>
      <p:sp>
        <p:nvSpPr>
          <p:cNvPr id="9" name="Shape 7"/>
          <p:cNvSpPr/>
          <p:nvPr/>
        </p:nvSpPr>
        <p:spPr>
          <a:xfrm>
            <a:off x="4434840" y="1645920"/>
            <a:ext cx="3291840" cy="1143000"/>
          </a:xfrm>
          <a:prstGeom prst="roundRect">
            <a:avLst>
              <a:gd name="adj" fmla="val 48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644384" y="1645920"/>
            <a:ext cx="82296" cy="11430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9432" y="1773936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Ceer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4599432" y="2121408"/>
            <a:ext cx="29718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مجمع تصنيع سعودي للسيارات الكهربائية بمراحل إنتاج متكاملة.</a:t>
            </a:r>
            <a:endParaRPr lang="en-US" sz="1200" b="1" dirty="0"/>
          </a:p>
        </p:txBody>
      </p:sp>
      <p:sp>
        <p:nvSpPr>
          <p:cNvPr id="13" name="Shape 11"/>
          <p:cNvSpPr/>
          <p:nvPr/>
        </p:nvSpPr>
        <p:spPr>
          <a:xfrm>
            <a:off x="8046720" y="1645920"/>
            <a:ext cx="3291840" cy="1143000"/>
          </a:xfrm>
          <a:prstGeom prst="roundRect">
            <a:avLst>
              <a:gd name="adj" fmla="val 48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256264" y="1645920"/>
            <a:ext cx="82296" cy="11430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11312" y="1773936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Hyundai–PIF</a:t>
            </a:r>
            <a:endParaRPr lang="en-US" sz="1320" dirty="0"/>
          </a:p>
        </p:txBody>
      </p:sp>
      <p:sp>
        <p:nvSpPr>
          <p:cNvPr id="16" name="Text 14"/>
          <p:cNvSpPr/>
          <p:nvPr/>
        </p:nvSpPr>
        <p:spPr>
          <a:xfrm>
            <a:off x="8211312" y="2121408"/>
            <a:ext cx="29718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مصنع مشترك </a:t>
            </a:r>
            <a:r>
              <a:rPr lang="en-US" sz="1200" b="1" dirty="0" err="1">
                <a:solidFill>
                  <a:srgbClr val="334155"/>
                </a:solidFill>
              </a:rPr>
              <a:t>بطاقة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50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ألف سيارة سنوياً، تشمل ICE وEV، مع إنتاج متوقع في 2026.</a:t>
            </a:r>
            <a:endParaRPr lang="en-US" sz="1200" b="1" dirty="0"/>
          </a:p>
        </p:txBody>
      </p:sp>
      <p:sp>
        <p:nvSpPr>
          <p:cNvPr id="17" name="Shape 15"/>
          <p:cNvSpPr/>
          <p:nvPr/>
        </p:nvSpPr>
        <p:spPr>
          <a:xfrm>
            <a:off x="1828800" y="3657600"/>
            <a:ext cx="3657600" cy="1143000"/>
          </a:xfrm>
          <a:prstGeom prst="roundRect">
            <a:avLst>
              <a:gd name="adj" fmla="val 48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04104" y="3657600"/>
            <a:ext cx="82296" cy="114300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93392" y="3785616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 smtClean="0">
                <a:solidFill>
                  <a:srgbClr val="0B1F33"/>
                </a:solidFill>
              </a:rPr>
              <a:t>Pirelli</a:t>
            </a:r>
            <a:r>
              <a:rPr lang="ar-SA" sz="1320" b="1" dirty="0" smtClean="0">
                <a:solidFill>
                  <a:srgbClr val="0B1F33"/>
                </a:solidFill>
              </a:rPr>
              <a:t> </a:t>
            </a:r>
            <a:r>
              <a:rPr lang="en-US" sz="1320" b="1" dirty="0" smtClean="0">
                <a:solidFill>
                  <a:srgbClr val="0B1F33"/>
                </a:solidFill>
              </a:rPr>
              <a:t> </a:t>
            </a:r>
            <a:r>
              <a:rPr lang="en-US" sz="1320" b="1" dirty="0">
                <a:solidFill>
                  <a:srgbClr val="0B1F33"/>
                </a:solidFill>
              </a:rPr>
              <a:t>/ الإطارات</a:t>
            </a:r>
            <a:endParaRPr lang="en-US" sz="1320" dirty="0"/>
          </a:p>
        </p:txBody>
      </p:sp>
      <p:sp>
        <p:nvSpPr>
          <p:cNvPr id="20" name="Text 18"/>
          <p:cNvSpPr/>
          <p:nvPr/>
        </p:nvSpPr>
        <p:spPr>
          <a:xfrm>
            <a:off x="1993392" y="4133088"/>
            <a:ext cx="33375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مشروع محلي للإطارات يدعم قاعدة الموردين وسلاسل الإمداد للقطاع.</a:t>
            </a:r>
            <a:endParaRPr lang="en-US" sz="1200" b="1" dirty="0"/>
          </a:p>
        </p:txBody>
      </p:sp>
      <p:sp>
        <p:nvSpPr>
          <p:cNvPr id="21" name="Shape 19"/>
          <p:cNvSpPr/>
          <p:nvPr/>
        </p:nvSpPr>
        <p:spPr>
          <a:xfrm>
            <a:off x="6583680" y="3657600"/>
            <a:ext cx="3657600" cy="1143000"/>
          </a:xfrm>
          <a:prstGeom prst="roundRect">
            <a:avLst>
              <a:gd name="adj" fmla="val 48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158984" y="3657600"/>
            <a:ext cx="82296" cy="11430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48272" y="3785616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الموردون الصناعيون</a:t>
            </a:r>
            <a:endParaRPr lang="en-US" sz="1320" dirty="0"/>
          </a:p>
        </p:txBody>
      </p:sp>
      <p:sp>
        <p:nvSpPr>
          <p:cNvPr id="24" name="Text 22"/>
          <p:cNvSpPr/>
          <p:nvPr/>
        </p:nvSpPr>
        <p:spPr>
          <a:xfrm>
            <a:off x="6748272" y="4133088"/>
            <a:ext cx="333756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دهانات، أنظمة قيادة كهربائية، معدات ضغط، أتمتة، مكونات وشواحن.</a:t>
            </a:r>
            <a:endParaRPr lang="en-US" sz="1200" b="1" dirty="0"/>
          </a:p>
        </p:txBody>
      </p:sp>
      <p:sp>
        <p:nvSpPr>
          <p:cNvPr id="25" name="Text 23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PIF، Hyundai-PIF JV، King Salman Automotive Cluster، Pirelli JV</a:t>
            </a:r>
            <a:endParaRPr lang="en-US" sz="6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EVIQ: شبكة الشحن السريع الوطنية</a:t>
            </a:r>
            <a:endParaRPr lang="en-US" sz="2200" dirty="0"/>
          </a:p>
        </p:txBody>
      </p:sp>
      <p:pic>
        <p:nvPicPr>
          <p:cNvPr id="4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/>
          <a:srcRect l="23544" r="23544"/>
          <a:stretch/>
        </p:blipFill>
        <p:spPr>
          <a:xfrm>
            <a:off x="411480" y="914400"/>
            <a:ext cx="5029200" cy="5349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60720" y="9601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A7A8"/>
                </a:solidFill>
              </a:rPr>
              <a:t>75% / 25%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5760720" y="1435608"/>
            <a:ext cx="20116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5283B"/>
                </a:solidFill>
              </a:rPr>
              <a:t>ملكية PIF وSEC في الشركة عند الإطلاق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955280" y="96012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EAD75"/>
                </a:solidFill>
              </a:rPr>
              <a:t>1,000+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955280" y="1435608"/>
            <a:ext cx="1645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5283B"/>
                </a:solidFill>
              </a:rPr>
              <a:t>موقع مستهدف في المدن والطرق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9875520" y="96012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9A2E"/>
                </a:solidFill>
              </a:rPr>
              <a:t>5,000+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9875520" y="1435608"/>
            <a:ext cx="1645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5283B"/>
                </a:solidFill>
              </a:rPr>
              <a:t>شاحن سريع مستهدف بحلول 2030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806440" y="2743200"/>
            <a:ext cx="54406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1164824" y="2743200"/>
            <a:ext cx="82296" cy="7772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71032" y="287121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المسار التشغيلي</a:t>
            </a:r>
            <a:endParaRPr lang="en-US" sz="1320" dirty="0"/>
          </a:p>
        </p:txBody>
      </p:sp>
      <p:sp>
        <p:nvSpPr>
          <p:cNvPr id="14" name="Text 11"/>
          <p:cNvSpPr/>
          <p:nvPr/>
        </p:nvSpPr>
        <p:spPr>
          <a:xfrm>
            <a:off x="5971032" y="3218688"/>
            <a:ext cx="5120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نشر شواحن سريعة في المدن والوجهات وعلى الطرق الرابطة.</a:t>
            </a:r>
            <a:endParaRPr lang="en-US" sz="980" dirty="0"/>
          </a:p>
        </p:txBody>
      </p:sp>
      <p:sp>
        <p:nvSpPr>
          <p:cNvPr id="15" name="Shape 12"/>
          <p:cNvSpPr/>
          <p:nvPr/>
        </p:nvSpPr>
        <p:spPr>
          <a:xfrm>
            <a:off x="5806440" y="3703320"/>
            <a:ext cx="54406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1164824" y="3703320"/>
            <a:ext cx="82296" cy="77724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971032" y="383133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مؤشرات منشورة</a:t>
            </a:r>
            <a:endParaRPr lang="en-US" sz="1320" dirty="0"/>
          </a:p>
        </p:txBody>
      </p:sp>
      <p:sp>
        <p:nvSpPr>
          <p:cNvPr id="18" name="Text 15"/>
          <p:cNvSpPr/>
          <p:nvPr/>
        </p:nvSpPr>
        <p:spPr>
          <a:xfrm>
            <a:off x="5971032" y="4178808"/>
            <a:ext cx="5120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الموقع الرسمي يعرض أعداد مدن، مواقع، شواحن وموصلات متغيرة مع التوسع.</a:t>
            </a:r>
            <a:endParaRPr lang="en-US" sz="980" dirty="0"/>
          </a:p>
        </p:txBody>
      </p:sp>
      <p:sp>
        <p:nvSpPr>
          <p:cNvPr id="19" name="Shape 16"/>
          <p:cNvSpPr/>
          <p:nvPr/>
        </p:nvSpPr>
        <p:spPr>
          <a:xfrm>
            <a:off x="5806440" y="4663440"/>
            <a:ext cx="54406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1164824" y="4663440"/>
            <a:ext cx="82296" cy="7772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971032" y="479145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الشراكات</a:t>
            </a:r>
            <a:endParaRPr lang="en-US" sz="1320" dirty="0"/>
          </a:p>
        </p:txBody>
      </p:sp>
      <p:sp>
        <p:nvSpPr>
          <p:cNvPr id="22" name="Text 19"/>
          <p:cNvSpPr/>
          <p:nvPr/>
        </p:nvSpPr>
        <p:spPr>
          <a:xfrm>
            <a:off x="5971032" y="5138928"/>
            <a:ext cx="51206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اتفاقيات مع علامات ومطورين مثل Lotus وRed Sea Global لدعم تجربة الشحن.</a:t>
            </a:r>
            <a:endParaRPr lang="en-US" sz="98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PIF، EVIQ official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مشغلو الشحن والقطاع الخاص: المنافسة بدأت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40080" y="96012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78424" y="960120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08813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Electromin / Petromin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804672" y="143560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شبكة AC وDC، خدمات تركيب وتشغيل وصيانة، وتعاونات مع Siemens وXCharge.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6400800" y="96012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439144" y="960120"/>
            <a:ext cx="82296" cy="9144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08813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Tesla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6565392" y="143560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إطلاق رسمي في السعودية 2025 مع صالة ومركز خدمة في الرياض وخطط Supercharger ومتاجر مؤقتة.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640080" y="224028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78424" y="2240280"/>
            <a:ext cx="82296" cy="9144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236829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Lucid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804672" y="271576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مواقع استوديو وخدمة وشحن مخصصة للمالكين ضمن تجربة العلامة.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6400800" y="224028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439144" y="2240280"/>
            <a:ext cx="82296" cy="91440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65392" y="236829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EVIQ كشريك منظومة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6565392" y="271576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نموذج وطني يمكّن المواقع التجارية والمطورين والطرق الرابطة.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640080" y="352044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78424" y="3520440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364845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المقاولون والمركبون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804672" y="399592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شركات مؤهلة لتركيب الشواحن وفق متطلبات SEC والتنسيق مع مزود التوزيع.</a:t>
            </a:r>
            <a:endParaRPr lang="en-US" sz="980" dirty="0"/>
          </a:p>
        </p:txBody>
      </p:sp>
      <p:sp>
        <p:nvSpPr>
          <p:cNvPr id="24" name="Shape 22"/>
          <p:cNvSpPr/>
          <p:nvPr/>
        </p:nvSpPr>
        <p:spPr>
          <a:xfrm>
            <a:off x="6400800" y="3520440"/>
            <a:ext cx="51206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439144" y="3520440"/>
            <a:ext cx="82296" cy="9144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65392" y="3648456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المواقع التجارية</a:t>
            </a:r>
            <a:endParaRPr lang="en-US" sz="1320" dirty="0"/>
          </a:p>
        </p:txBody>
      </p:sp>
      <p:sp>
        <p:nvSpPr>
          <p:cNvPr id="27" name="Text 25"/>
          <p:cNvSpPr/>
          <p:nvPr/>
        </p:nvSpPr>
        <p:spPr>
          <a:xfrm>
            <a:off x="6565392" y="3995928"/>
            <a:ext cx="48006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مراكز تجارية، فنادق، محطات وقود، وجهات سياحية، مواقف عامة وخاصة.</a:t>
            </a:r>
            <a:endParaRPr lang="en-US" sz="980" dirty="0"/>
          </a:p>
        </p:txBody>
      </p:sp>
      <p:sp>
        <p:nvSpPr>
          <p:cNvPr id="28" name="Text 26"/>
          <p:cNvSpPr/>
          <p:nvPr/>
        </p:nvSpPr>
        <p:spPr>
          <a:xfrm>
            <a:off x="1005840" y="5166360"/>
            <a:ext cx="101498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1F33"/>
                </a:solidFill>
              </a:rPr>
              <a:t>الفرصة القادمة: جودة التشغيل ووضوح تجربة الدفع والتطبيقات ستكون عامل ثقة لا يقل أهمية عن عدد الشواحن.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Electromin/Petromin، Siemens، AP/Reuters، Lucid، EVIQ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المشاريع الكبرى والأساطيل: الطلب المبكر على الشحن</a:t>
            </a:r>
            <a:endParaRPr lang="en-US" sz="2200" dirty="0"/>
          </a:p>
        </p:txBody>
      </p:sp>
      <p:pic>
        <p:nvPicPr>
          <p:cNvPr id="4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/>
          <a:srcRect l="25949" r="25949"/>
          <a:stretch/>
        </p:blipFill>
        <p:spPr>
          <a:xfrm>
            <a:off x="6766560" y="914400"/>
            <a:ext cx="457200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10515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227064" y="1051560"/>
            <a:ext cx="82296" cy="10058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6112" y="11795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NEOM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896112" y="15270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أعلنت عن أكثر من 160 نقطة شحن للسيارات والحافلات، وخمس أنظمة شحن شمسية متنقلة، ومظلات شمسية بسعة تخزين 15MWh.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731520" y="24231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27064" y="2423160"/>
            <a:ext cx="82296" cy="100584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25511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Red Sea Global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896112" y="28986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أكثر من 150 محطة شحن خارج الشبكة، لتغذية أسطول أولي من 80 مركبة كهربائية تشمل Lucid وMercedes.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37947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27064" y="3794760"/>
            <a:ext cx="82296" cy="10058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6112" y="39227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المطارات والنقل العام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896112" y="42702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حافلات كهربائية في المطارات والنقل العام، ومشاريع تشغيل في جدة ومواقع أخرى، ما يوسع السوق إلى المركبات الثقيلة والخدمية.</a:t>
            </a:r>
            <a:endParaRPr lang="en-US" sz="980" dirty="0"/>
          </a:p>
        </p:txBody>
      </p:sp>
      <p:sp>
        <p:nvSpPr>
          <p:cNvPr id="17" name="Text 14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NEOM Mobility، Red Sea Global، GACA/Saudipedia، SAPTCO</a:t>
            </a:r>
            <a:endParaRPr lang="en-US" sz="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دخول العلامات العالمية وتوسع السوق المحلي</a:t>
            </a:r>
            <a:endParaRPr lang="en-US" sz="2200" dirty="0"/>
          </a:p>
        </p:txBody>
      </p:sp>
      <p:pic>
        <p:nvPicPr>
          <p:cNvPr id="4" name="Image 0" descr="/mnt/data/a_wide_high_resolution_photo_like_scene_of_a_mode_batch_4.png"/>
          <p:cNvPicPr>
            <a:picLocks noChangeAspect="1"/>
          </p:cNvPicPr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0" y="749808"/>
            <a:ext cx="12191695" cy="2697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417320"/>
            <a:ext cx="109728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من السوق التجريبي إلى سوق تنافسي: وكلاء، صالات، اختبار قيادة، مراكز خدمة، وتمويل وتأمين.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731520" y="3977640"/>
            <a:ext cx="21488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98064" y="3977640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410565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Tesla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896112" y="4453128"/>
            <a:ext cx="18288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إطلاق رسمي 2025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3108960" y="3977640"/>
            <a:ext cx="21488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175504" y="3977640"/>
            <a:ext cx="82296" cy="9144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273552" y="410565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BYD</a:t>
            </a:r>
            <a:endParaRPr lang="en-US" sz="1320" dirty="0"/>
          </a:p>
        </p:txBody>
      </p:sp>
      <p:sp>
        <p:nvSpPr>
          <p:cNvPr id="13" name="Text 10"/>
          <p:cNvSpPr/>
          <p:nvPr/>
        </p:nvSpPr>
        <p:spPr>
          <a:xfrm>
            <a:off x="3273552" y="4453128"/>
            <a:ext cx="18288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حضور ومبيعات عبر الوكلاء، وتعاون بحثي مع Aramco</a:t>
            </a:r>
            <a:endParaRPr lang="en-US" sz="980" dirty="0"/>
          </a:p>
        </p:txBody>
      </p:sp>
      <p:sp>
        <p:nvSpPr>
          <p:cNvPr id="14" name="Shape 11"/>
          <p:cNvSpPr/>
          <p:nvPr/>
        </p:nvSpPr>
        <p:spPr>
          <a:xfrm>
            <a:off x="5486400" y="3977640"/>
            <a:ext cx="21488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552944" y="3977640"/>
            <a:ext cx="82296" cy="9144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650992" y="410565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Lucid</a:t>
            </a:r>
            <a:endParaRPr lang="en-US" sz="1320" dirty="0"/>
          </a:p>
        </p:txBody>
      </p:sp>
      <p:sp>
        <p:nvSpPr>
          <p:cNvPr id="17" name="Text 14"/>
          <p:cNvSpPr/>
          <p:nvPr/>
        </p:nvSpPr>
        <p:spPr>
          <a:xfrm>
            <a:off x="5650992" y="4453128"/>
            <a:ext cx="18288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مصنع ومراكز تجربة وخدمة</a:t>
            </a:r>
            <a:endParaRPr lang="en-US" sz="980" dirty="0"/>
          </a:p>
        </p:txBody>
      </p:sp>
      <p:sp>
        <p:nvSpPr>
          <p:cNvPr id="18" name="Shape 15"/>
          <p:cNvSpPr/>
          <p:nvPr/>
        </p:nvSpPr>
        <p:spPr>
          <a:xfrm>
            <a:off x="7863840" y="3977640"/>
            <a:ext cx="21488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9930384" y="3977640"/>
            <a:ext cx="82296" cy="91440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028432" y="4105656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Lotus / Zeekr</a:t>
            </a:r>
            <a:endParaRPr lang="en-US" sz="1320" dirty="0"/>
          </a:p>
        </p:txBody>
      </p:sp>
      <p:sp>
        <p:nvSpPr>
          <p:cNvPr id="21" name="Text 18"/>
          <p:cNvSpPr/>
          <p:nvPr/>
        </p:nvSpPr>
        <p:spPr>
          <a:xfrm>
            <a:off x="8028432" y="4453128"/>
            <a:ext cx="18288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علامات صينية وفاخرة تستكشف السوق</a:t>
            </a:r>
            <a:endParaRPr lang="en-US" sz="980" dirty="0"/>
          </a:p>
        </p:txBody>
      </p:sp>
      <p:sp>
        <p:nvSpPr>
          <p:cNvPr id="22" name="Shape 19"/>
          <p:cNvSpPr/>
          <p:nvPr/>
        </p:nvSpPr>
        <p:spPr>
          <a:xfrm>
            <a:off x="10241280" y="3977640"/>
            <a:ext cx="1463040" cy="914400"/>
          </a:xfrm>
          <a:prstGeom prst="roundRect">
            <a:avLst>
              <a:gd name="adj" fmla="val 6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11622024" y="3977640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405872" y="4105656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الهجينة</a:t>
            </a:r>
            <a:endParaRPr lang="en-US" sz="1320" dirty="0"/>
          </a:p>
        </p:txBody>
      </p:sp>
      <p:sp>
        <p:nvSpPr>
          <p:cNvPr id="25" name="Text 22"/>
          <p:cNvSpPr/>
          <p:nvPr/>
        </p:nvSpPr>
        <p:spPr>
          <a:xfrm>
            <a:off x="10405872" y="4453128"/>
            <a:ext cx="114300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مرحلة انتقالية مهمة للعميل كثير السفر</a:t>
            </a:r>
            <a:endParaRPr lang="en-US" sz="980" dirty="0"/>
          </a:p>
        </p:txBody>
      </p:sp>
      <p:sp>
        <p:nvSpPr>
          <p:cNvPr id="26" name="Text 23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AP/Reuters، Arab News، Aramco-BYD، مواقع الوكلاء والمعارض</a:t>
            </a:r>
            <a:endParaRPr lang="en-US" sz="6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المعارض والمنتديات: بناء مجتمع السوق</a:t>
            </a:r>
            <a:endParaRPr lang="en-US" sz="2200" dirty="0"/>
          </a:p>
        </p:txBody>
      </p:sp>
      <p:pic>
        <p:nvPicPr>
          <p:cNvPr id="4" name="Image 0" descr="/mnt/data/a_wide_high_resolution_photo_like_scene_of_a_mode_batch_4.png"/>
          <p:cNvPicPr>
            <a:picLocks noChangeAspect="1"/>
          </p:cNvPicPr>
          <p:nvPr/>
        </p:nvPicPr>
        <p:blipFill>
          <a:blip r:embed="rId3"/>
          <a:srcRect l="26189" r="26189"/>
          <a:stretch/>
        </p:blipFill>
        <p:spPr>
          <a:xfrm>
            <a:off x="502920" y="914400"/>
            <a:ext cx="452628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58521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256264" y="914400"/>
            <a:ext cx="82296" cy="7772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EV Auto Show Riyadh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532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أحد أبرز تجمعات منظومة المركبات الكهربائية في الرياض؛ يجمع الشركات، المستثمرين، الجهات، والمستخدمين.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5486400" y="1874520"/>
            <a:ext cx="58521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256264" y="1874520"/>
            <a:ext cx="82296" cy="77724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00253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EV Saudi / EVS Saudi Arabia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5650992" y="2350008"/>
            <a:ext cx="5532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معارض متخصصة للمركبات الكهربائية، البطاريات، الشحن، التخزين، والتنقل الذكي.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5486400" y="2834640"/>
            <a:ext cx="58521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256264" y="2834640"/>
            <a:ext cx="82296" cy="7772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296265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Saudi Intermobility Expo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5650992" y="3310128"/>
            <a:ext cx="5532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محور للتنقل الذكي والسلامة والطرق والمركبات الكهربائية.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5486400" y="3794760"/>
            <a:ext cx="58521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256264" y="3794760"/>
            <a:ext cx="82296" cy="77724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392277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MOVE Riyadh</a:t>
            </a:r>
            <a:endParaRPr lang="en-US" sz="1320" dirty="0"/>
          </a:p>
        </p:txBody>
      </p:sp>
      <p:sp>
        <p:nvSpPr>
          <p:cNvPr id="20" name="Text 17"/>
          <p:cNvSpPr/>
          <p:nvPr/>
        </p:nvSpPr>
        <p:spPr>
          <a:xfrm>
            <a:off x="5650992" y="4270248"/>
            <a:ext cx="5532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يركز على automotive, electric, connected، ويجمع قادة الصناعة والطاقة والتقنية.</a:t>
            </a:r>
            <a:endParaRPr lang="en-US" sz="980" dirty="0"/>
          </a:p>
        </p:txBody>
      </p:sp>
      <p:sp>
        <p:nvSpPr>
          <p:cNvPr id="21" name="Shape 18"/>
          <p:cNvSpPr/>
          <p:nvPr/>
        </p:nvSpPr>
        <p:spPr>
          <a:xfrm>
            <a:off x="5486400" y="4754880"/>
            <a:ext cx="58521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1256264" y="4754880"/>
            <a:ext cx="82296" cy="7772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650992" y="488289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Smart Transport &amp; Mobility Summit</a:t>
            </a:r>
            <a:endParaRPr lang="en-US" sz="1320" dirty="0"/>
          </a:p>
        </p:txBody>
      </p:sp>
      <p:sp>
        <p:nvSpPr>
          <p:cNvPr id="24" name="Text 21"/>
          <p:cNvSpPr/>
          <p:nvPr/>
        </p:nvSpPr>
        <p:spPr>
          <a:xfrm>
            <a:off x="5650992" y="5230368"/>
            <a:ext cx="55321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منصة للنقل الذكي والبنية التحتية والطاقة والاستدامة.</a:t>
            </a:r>
            <a:endParaRPr lang="en-US" sz="980" dirty="0"/>
          </a:p>
        </p:txBody>
      </p:sp>
      <p:sp>
        <p:nvSpPr>
          <p:cNvPr id="25" name="Text 22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مواقع EV Auto Show، EVS Saudi، MOVE Riyadh، Saudi Intermobility، Smart Transport Summit</a:t>
            </a:r>
            <a:endParaRPr lang="en-US" sz="6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سلاسل الإمداد والوظائف الجديدة في القطاع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946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تصنيع وتجميع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75895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هندسة إنتاج، روبوتات، جودة، طلاء، سلامة مصنع، صيانة معدات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92608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01184" y="1188720"/>
            <a:ext cx="82296" cy="29260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9067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الشحن والطاقة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309067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تصميم مواقع، دراسة أحمال، تركيب، تشغيل، صيانة، اختبار وقياس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525780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232904" y="1188720"/>
            <a:ext cx="82296" cy="29260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2239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البطاريات والحرارة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542239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تشخيص، سلامة جهد عالٍ، إدارة حرارية، إعادة استخدام وتدوير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58952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564624" y="1188720"/>
            <a:ext cx="82296" cy="29260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5411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البرمجيات والبيانات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775411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تطبيقات شحن، دفع، خرائط، إدارة أسطول، تحليلات موثوقية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992124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89634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8583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الخدمات التجارية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1008583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مبيعات، تجربة عميل، تأمين، تمويل، قطع غيار، ضمانات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868680" y="4892040"/>
            <a:ext cx="105156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F33"/>
                </a:solidFill>
              </a:rPr>
              <a:t>دور الجمعية المقترح: تحويل هذا الحراك إلى برامج قصيرة، دبلومات، شهادات مهنية، ومعايير تدريب مرتبطة باحتياج الشركات.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استنتاج مهني مبني على مشاريع سير، Lucid، EVIQ، Hyundai ومتطلبات التنظيم والتشغيل</a:t>
            </a:r>
            <a:endParaRPr lang="en-US" sz="6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التحديات الفنية التي يجب إدارتها مبكراً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9601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032504" y="960120"/>
            <a:ext cx="82296" cy="10515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0881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الحرارة والغبار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896112" y="14356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تصميم تبريد البطاريات، اختيار IP مناسب، صيانة وقائية، ومواقع مظللة.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4434840" y="9601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35824" y="960120"/>
            <a:ext cx="82296" cy="10515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9432" y="10881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ثقة الشحن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4599432" y="14356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وقت التوقف، أعطال الشواحن، تكامل التطبيقات، وضوح الأسعار، وخدمة العملاء.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8138160" y="9601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439144" y="960120"/>
            <a:ext cx="82296" cy="10515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10881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الطرق الطويلة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8302752" y="14356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تغطية الممرات بين المدن والوجهات السياحية والصناعية، مع شواحن قدرة عالية.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31520" y="27889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32504" y="2788920"/>
            <a:ext cx="82296" cy="1051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29169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الأحمال والشبكة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896112" y="32644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دراسة أحمال، إدارة ذروة، تخزين، وربط ممكن بالطاقة المتجددة.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4434840" y="27889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35824" y="2788920"/>
            <a:ext cx="82296" cy="10515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9432" y="29169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السلامة والجهد العالي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4599432" y="32644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تأهيل فنيين، إجراءات قفل/وسم، أدوات عزل، وخطط طوارئ.</a:t>
            </a:r>
            <a:endParaRPr lang="en-US" sz="980" dirty="0"/>
          </a:p>
        </p:txBody>
      </p:sp>
      <p:sp>
        <p:nvSpPr>
          <p:cNvPr id="24" name="Shape 22"/>
          <p:cNvSpPr/>
          <p:nvPr/>
        </p:nvSpPr>
        <p:spPr>
          <a:xfrm>
            <a:off x="8138160" y="2788920"/>
            <a:ext cx="3383280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439144" y="2788920"/>
            <a:ext cx="82296" cy="10515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02752" y="2916936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الوعي والسلوك</a:t>
            </a:r>
            <a:endParaRPr lang="en-US" sz="1320" dirty="0"/>
          </a:p>
        </p:txBody>
      </p:sp>
      <p:sp>
        <p:nvSpPr>
          <p:cNvPr id="27" name="Text 25"/>
          <p:cNvSpPr/>
          <p:nvPr/>
        </p:nvSpPr>
        <p:spPr>
          <a:xfrm>
            <a:off x="8302752" y="3264408"/>
            <a:ext cx="30632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تصحيح المفاهيم، آداب الشحن، تخطيط الرحلات، وحماية حقوق المستخدم.</a:t>
            </a:r>
            <a:endParaRPr lang="en-US" sz="980" dirty="0"/>
          </a:p>
        </p:txBody>
      </p:sp>
      <p:sp>
        <p:nvSpPr>
          <p:cNvPr id="28" name="Text 26"/>
          <p:cNvSpPr/>
          <p:nvPr/>
        </p:nvSpPr>
        <p:spPr>
          <a:xfrm>
            <a:off x="1097280" y="507492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1F33"/>
                </a:solidFill>
              </a:rPr>
              <a:t>كل تحدٍ يمثل فرصة لشركة أو برنامج تدريبي أو معيار تشغيلي.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تحليل مبني على خصائص السوق السعودي وإعلانات المشغلين وتقارير Reuters عن تحديات الحرارة والشحن</a:t>
            </a:r>
            <a:endParaRPr lang="en-US" sz="6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قصة ورشة العمل المقترحة: كيف نقدّمها للجمهور؟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85800" y="1325880"/>
            <a:ext cx="658368" cy="658368"/>
          </a:xfrm>
          <a:prstGeom prst="ellipse">
            <a:avLst/>
          </a:prstGeom>
          <a:solidFill>
            <a:srgbClr val="00A7A8"/>
          </a:solidFill>
          <a:ln w="12700">
            <a:solidFill>
              <a:srgbClr val="00A7A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9319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الرؤية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7432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لماذا تدخل المملكة القطاع؟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2560320" y="1325880"/>
            <a:ext cx="658368" cy="658368"/>
          </a:xfrm>
          <a:prstGeom prst="ellipse">
            <a:avLst/>
          </a:prstGeom>
          <a:solidFill>
            <a:srgbClr val="2EAD75"/>
          </a:solidFill>
          <a:ln w="12700">
            <a:solidFill>
              <a:srgbClr val="2EAD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6032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26771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السياسات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14884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ما التنظيمات والمعايير؟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4434840" y="1325880"/>
            <a:ext cx="658368" cy="658368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3484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14223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الصناعة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02336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ما المصانع والشركات؟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6309360" y="1325880"/>
            <a:ext cx="658368" cy="658368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01675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الشحن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89788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من يبني البنية التحتية؟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8183880" y="1325880"/>
            <a:ext cx="658368" cy="658368"/>
          </a:xfrm>
          <a:prstGeom prst="ellipse">
            <a:avLst/>
          </a:prstGeom>
          <a:solidFill>
            <a:srgbClr val="00A7A8"/>
          </a:solidFill>
          <a:ln w="12700">
            <a:solidFill>
              <a:srgbClr val="00A7A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89127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السوق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77240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ما العلامات والمعارض؟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10058400" y="1325880"/>
            <a:ext cx="658368" cy="658368"/>
          </a:xfrm>
          <a:prstGeom prst="ellipse">
            <a:avLst/>
          </a:prstGeom>
          <a:solidFill>
            <a:srgbClr val="2EAD75"/>
          </a:solidFill>
          <a:ln w="12700">
            <a:solidFill>
              <a:srgbClr val="2EAD7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0" y="1453896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765792" y="214884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1F33"/>
                </a:solidFill>
              </a:rPr>
              <a:t>الفرص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646920" y="2514600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20" dirty="0">
                <a:solidFill>
                  <a:srgbClr val="334155"/>
                </a:solidFill>
              </a:rPr>
              <a:t>ما المهارات والمبادرات القادمة؟</a:t>
            </a:r>
            <a:endParaRPr lang="en-US" sz="920" dirty="0"/>
          </a:p>
        </p:txBody>
      </p:sp>
      <p:sp>
        <p:nvSpPr>
          <p:cNvPr id="28" name="Shape 26"/>
          <p:cNvSpPr/>
          <p:nvPr/>
        </p:nvSpPr>
        <p:spPr>
          <a:xfrm>
            <a:off x="1353312" y="1655064"/>
            <a:ext cx="9144000" cy="0"/>
          </a:xfrm>
          <a:prstGeom prst="line">
            <a:avLst/>
          </a:prstGeom>
          <a:noFill/>
          <a:ln w="25400">
            <a:solidFill>
              <a:srgbClr val="C9D5E2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1051560" y="3977640"/>
            <a:ext cx="10058400" cy="1005840"/>
          </a:xfrm>
          <a:prstGeom prst="roundRect">
            <a:avLst>
              <a:gd name="adj" fmla="val 5455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027664" y="3977640"/>
            <a:ext cx="82296" cy="10058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216152" y="4105656"/>
            <a:ext cx="9738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مقترح عنوان فرعي للورشة</a:t>
            </a:r>
            <a:endParaRPr lang="en-US" sz="1320" dirty="0"/>
          </a:p>
        </p:txBody>
      </p:sp>
      <p:sp>
        <p:nvSpPr>
          <p:cNvPr id="32" name="Text 30"/>
          <p:cNvSpPr/>
          <p:nvPr/>
        </p:nvSpPr>
        <p:spPr>
          <a:xfrm>
            <a:off x="1216152" y="4453128"/>
            <a:ext cx="973836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من إعلان الطموح إلى بناء المنظومة: قراءة في الصناعة، الشحن، التنظيم، وسلاسل القيمة للمركبات الكهربائية في السعودية.</a:t>
            </a:r>
            <a:endParaRPr lang="en-US" sz="980" dirty="0"/>
          </a:p>
        </p:txBody>
      </p:sp>
      <p:sp>
        <p:nvSpPr>
          <p:cNvPr id="33" name="Text 31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 مختارة: PIF، EVIQ، SASO، SERA/WERA، وزارة البلديات والإسكان، SEC، NEOM، Red Sea Global، Reuters/AP، مواقع المعارض الرسمية</a:t>
            </a:r>
            <a:endParaRPr lang="en-US" sz="6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أين يمكن أن تضيف الجمعية قيمة؟</a:t>
            </a:r>
            <a:endParaRPr lang="en-US" sz="2200" dirty="0"/>
          </a:p>
        </p:txBody>
      </p:sp>
      <p:pic>
        <p:nvPicPr>
          <p:cNvPr id="4" name="Image 0" descr="/mnt/data/a_wide_high_detail_composite_collage_scene_about_batch_3.png"/>
          <p:cNvPicPr>
            <a:picLocks noChangeAspect="1"/>
          </p:cNvPicPr>
          <p:nvPr/>
        </p:nvPicPr>
        <p:blipFill>
          <a:blip r:embed="rId3"/>
          <a:srcRect l="27392" r="27392"/>
          <a:stretch/>
        </p:blipFill>
        <p:spPr>
          <a:xfrm>
            <a:off x="457200" y="914400"/>
            <a:ext cx="429768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166360" y="9144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210544" y="914400"/>
            <a:ext cx="82296" cy="8229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30952" y="10424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منصة معرفة موثوقة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5330952" y="13898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ترجمة الحراك الوطني إلى محتوى مبسط وموثق للجمهور والجهات.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5166360" y="18288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210544" y="1828800"/>
            <a:ext cx="82296" cy="8229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330952" y="19568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برامج تأهيل موجهة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5330952" y="23042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مسارات للشحن، السلامة، البطاريات، الصيانة، التصنيع، والبرمجيات.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5166360" y="27432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210544" y="2743200"/>
            <a:ext cx="82296" cy="8229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30952" y="28712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ربط القطاع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5330952" y="32186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جمع الجهات الحكومية، الشركات، الموردين، المشغلين والباحثين في مبادرات عملية.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5166360" y="36576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210544" y="3657600"/>
            <a:ext cx="82296" cy="8229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330952" y="37856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قياس أثر وبيانات</a:t>
            </a:r>
            <a:endParaRPr lang="en-US" sz="1320" dirty="0"/>
          </a:p>
        </p:txBody>
      </p:sp>
      <p:sp>
        <p:nvSpPr>
          <p:cNvPr id="20" name="Text 17"/>
          <p:cNvSpPr/>
          <p:nvPr/>
        </p:nvSpPr>
        <p:spPr>
          <a:xfrm>
            <a:off x="5330952" y="41330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بناء قاعدة مستفيدين، استبانات، تقارير أثر، ومؤشرات احتياج مهاري.</a:t>
            </a:r>
            <a:endParaRPr lang="en-US" sz="980" dirty="0"/>
          </a:p>
        </p:txBody>
      </p:sp>
      <p:sp>
        <p:nvSpPr>
          <p:cNvPr id="21" name="Shape 18"/>
          <p:cNvSpPr/>
          <p:nvPr/>
        </p:nvSpPr>
        <p:spPr>
          <a:xfrm>
            <a:off x="5166360" y="45720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1210544" y="4572000"/>
            <a:ext cx="82296" cy="8229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330952" y="47000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ممارسات ومعايير</a:t>
            </a:r>
            <a:endParaRPr lang="en-US" sz="1320" dirty="0"/>
          </a:p>
        </p:txBody>
      </p:sp>
      <p:sp>
        <p:nvSpPr>
          <p:cNvPr id="24" name="Text 21"/>
          <p:cNvSpPr/>
          <p:nvPr/>
        </p:nvSpPr>
        <p:spPr>
          <a:xfrm>
            <a:off x="5330952" y="50474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أدلة إرشادية، حملات توعية، وشراكات لتطوير المعايير المهنية.</a:t>
            </a:r>
            <a:endParaRPr lang="en-US" sz="980" dirty="0"/>
          </a:p>
        </p:txBody>
      </p:sp>
      <p:sp>
        <p:nvSpPr>
          <p:cNvPr id="25" name="Text 22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 مختارة: PIF، EVIQ، SASO، SERA/WERA، وزارة البلديات والإسكان، SEC، NEOM، Red Sea Global، Reuters/AP، مواقع المعارض الرسمية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لماذا أصبح قطاع المركبات الكهربائية محوراً وطنياً؟</a:t>
            </a:r>
            <a:endParaRPr lang="en-US" sz="2200" dirty="0"/>
          </a:p>
        </p:txBody>
      </p:sp>
      <p:pic>
        <p:nvPicPr>
          <p:cNvPr id="4" name="Image 0" descr="/mnt/data/a_wide_high_detail_composite_collage_scene_about_batch_3.png"/>
          <p:cNvPicPr>
            <a:picLocks noChangeAspect="1"/>
          </p:cNvPicPr>
          <p:nvPr/>
        </p:nvPicPr>
        <p:blipFill>
          <a:blip r:embed="rId3"/>
          <a:srcRect l="25468" r="25468"/>
          <a:stretch/>
        </p:blipFill>
        <p:spPr>
          <a:xfrm>
            <a:off x="457200" y="914400"/>
            <a:ext cx="466344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530584" y="914400"/>
            <a:ext cx="82296" cy="10515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تحول اقتصادي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بناء قطاع صناعي وخدماتي جديد ضمن مستهدفات تنويع الاقتصاد وسلاسل الإمداد المتقدمة.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5486400" y="214884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530584" y="2148840"/>
            <a:ext cx="82296" cy="10515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27685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استدامة وجودة حياة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650992" y="262432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دعم خفض الانبعاثات وتحسين جودة الحياة في المدن والمشاريع الكبرى.</a:t>
            </a:r>
            <a:endParaRPr lang="en-US" sz="1200" b="1" dirty="0"/>
          </a:p>
        </p:txBody>
      </p:sp>
      <p:sp>
        <p:nvSpPr>
          <p:cNvPr id="13" name="Shape 10"/>
          <p:cNvSpPr/>
          <p:nvPr/>
        </p:nvSpPr>
        <p:spPr>
          <a:xfrm>
            <a:off x="5486400" y="338328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530584" y="3383280"/>
            <a:ext cx="82296" cy="1051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351129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قدرات بشرية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650992" y="385876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خلق وظائف في التصنيع، التشغيل، الصيانة، البرمجيات، الشحن، البطاريات والسلامة.</a:t>
            </a:r>
            <a:endParaRPr lang="en-US" sz="1200" b="1" dirty="0"/>
          </a:p>
        </p:txBody>
      </p:sp>
      <p:sp>
        <p:nvSpPr>
          <p:cNvPr id="17" name="Shape 14"/>
          <p:cNvSpPr/>
          <p:nvPr/>
        </p:nvSpPr>
        <p:spPr>
          <a:xfrm>
            <a:off x="5486400" y="461772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530584" y="4617720"/>
            <a:ext cx="82296" cy="10515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474573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جاذبية استثمارية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650992" y="509320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استقطاب علامات عالمية، ومورّدين، ومشغّلين، ومراكز خدمة، ومعارض متخصصة.</a:t>
            </a:r>
            <a:endParaRPr lang="en-US" sz="1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>
            <a:alphaModFix amt="90000"/>
          </a:blip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777240"/>
            <a:ext cx="107899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الخلاصة: المملكة تبني منظومة لا سوقاً فقط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914400" y="1965960"/>
            <a:ext cx="19659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798064" y="1965960"/>
            <a:ext cx="82296" cy="18288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8992" y="209397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السياسات</a:t>
            </a:r>
            <a:endParaRPr lang="en-US" sz="1320" dirty="0"/>
          </a:p>
        </p:txBody>
      </p:sp>
      <p:sp>
        <p:nvSpPr>
          <p:cNvPr id="7" name="Text 4"/>
          <p:cNvSpPr/>
          <p:nvPr/>
        </p:nvSpPr>
        <p:spPr>
          <a:xfrm>
            <a:off x="1078992" y="2441448"/>
            <a:ext cx="164592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تهيئة معايير سلامة وتنظيم شحن واضحة</a:t>
            </a:r>
            <a:endParaRPr lang="en-US" sz="980" dirty="0"/>
          </a:p>
        </p:txBody>
      </p:sp>
      <p:sp>
        <p:nvSpPr>
          <p:cNvPr id="8" name="Shape 5"/>
          <p:cNvSpPr/>
          <p:nvPr/>
        </p:nvSpPr>
        <p:spPr>
          <a:xfrm>
            <a:off x="3154680" y="1965960"/>
            <a:ext cx="19659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38344" y="1965960"/>
            <a:ext cx="82296" cy="18288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19272" y="209397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الصناعة</a:t>
            </a:r>
            <a:endParaRPr lang="en-US" sz="1320" dirty="0"/>
          </a:p>
        </p:txBody>
      </p:sp>
      <p:sp>
        <p:nvSpPr>
          <p:cNvPr id="11" name="Text 8"/>
          <p:cNvSpPr/>
          <p:nvPr/>
        </p:nvSpPr>
        <p:spPr>
          <a:xfrm>
            <a:off x="3319272" y="2441448"/>
            <a:ext cx="164592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مصانع وعلامات وشركاء عالميون وسلاسل إمداد</a:t>
            </a:r>
            <a:endParaRPr lang="en-US" sz="980" dirty="0"/>
          </a:p>
        </p:txBody>
      </p:sp>
      <p:sp>
        <p:nvSpPr>
          <p:cNvPr id="12" name="Shape 9"/>
          <p:cNvSpPr/>
          <p:nvPr/>
        </p:nvSpPr>
        <p:spPr>
          <a:xfrm>
            <a:off x="5394960" y="1965960"/>
            <a:ext cx="19659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278624" y="1965960"/>
            <a:ext cx="82296" cy="18288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559552" y="209397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البنية التحتية</a:t>
            </a:r>
            <a:endParaRPr lang="en-US" sz="1320" dirty="0"/>
          </a:p>
        </p:txBody>
      </p:sp>
      <p:sp>
        <p:nvSpPr>
          <p:cNvPr id="15" name="Text 12"/>
          <p:cNvSpPr/>
          <p:nvPr/>
        </p:nvSpPr>
        <p:spPr>
          <a:xfrm>
            <a:off x="5559552" y="2441448"/>
            <a:ext cx="164592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شبكات شحن وطنية وخاصة تتوسع سريعاً</a:t>
            </a:r>
            <a:endParaRPr lang="en-US" sz="980" dirty="0"/>
          </a:p>
        </p:txBody>
      </p:sp>
      <p:sp>
        <p:nvSpPr>
          <p:cNvPr id="16" name="Shape 13"/>
          <p:cNvSpPr/>
          <p:nvPr/>
        </p:nvSpPr>
        <p:spPr>
          <a:xfrm>
            <a:off x="7635240" y="1965960"/>
            <a:ext cx="19659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518904" y="1965960"/>
            <a:ext cx="82296" cy="182880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99832" y="209397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الطلب المبكر</a:t>
            </a:r>
            <a:endParaRPr lang="en-US" sz="1320" dirty="0"/>
          </a:p>
        </p:txBody>
      </p:sp>
      <p:sp>
        <p:nvSpPr>
          <p:cNvPr id="19" name="Text 16"/>
          <p:cNvSpPr/>
          <p:nvPr/>
        </p:nvSpPr>
        <p:spPr>
          <a:xfrm>
            <a:off x="7799832" y="2441448"/>
            <a:ext cx="164592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المشاريع الكبرى والأساطيل تقود التجربة</a:t>
            </a:r>
            <a:endParaRPr lang="en-US" sz="980" dirty="0"/>
          </a:p>
        </p:txBody>
      </p:sp>
      <p:sp>
        <p:nvSpPr>
          <p:cNvPr id="20" name="Shape 17"/>
          <p:cNvSpPr/>
          <p:nvPr/>
        </p:nvSpPr>
        <p:spPr>
          <a:xfrm>
            <a:off x="9875520" y="1965960"/>
            <a:ext cx="196596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1759184" y="1965960"/>
            <a:ext cx="82296" cy="18288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040112" y="209397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الفرصة</a:t>
            </a:r>
            <a:endParaRPr lang="en-US" sz="1320" dirty="0"/>
          </a:p>
        </p:txBody>
      </p:sp>
      <p:sp>
        <p:nvSpPr>
          <p:cNvPr id="23" name="Text 20"/>
          <p:cNvSpPr/>
          <p:nvPr/>
        </p:nvSpPr>
        <p:spPr>
          <a:xfrm>
            <a:off x="10040112" y="2441448"/>
            <a:ext cx="164592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الكفاءات والمعرفة هي عامل التسريع الأكبر</a:t>
            </a:r>
            <a:endParaRPr lang="en-US" sz="980" dirty="0"/>
          </a:p>
        </p:txBody>
      </p:sp>
      <p:sp>
        <p:nvSpPr>
          <p:cNvPr id="24" name="Text 21"/>
          <p:cNvSpPr/>
          <p:nvPr/>
        </p:nvSpPr>
        <p:spPr>
          <a:xfrm>
            <a:off x="1097280" y="5257800"/>
            <a:ext cx="9966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سؤال للنقاش: ما أول برنامج تأهيلي يجب أن نطلقه لخدمة هذا التحول؟</a:t>
            </a:r>
            <a:endParaRPr lang="en-US" sz="2200" dirty="0"/>
          </a:p>
        </p:txBody>
      </p:sp>
      <p:sp>
        <p:nvSpPr>
          <p:cNvPr id="25" name="Text 22"/>
          <p:cNvSpPr/>
          <p:nvPr/>
        </p:nvSpPr>
        <p:spPr>
          <a:xfrm>
            <a:off x="548640" y="6537960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D6DEE8"/>
                </a:solidFill>
              </a:rPr>
              <a:t>مصادر مرجعية داخلية للمتحدث: PIF • EVIQ • SASO • SERA/WERA • SEC • CEER • Lucid • Hyundai • NEOM • Red Sea Global • Reuters/AP • مواقع المعارض الرسمية</a:t>
            </a:r>
            <a:endParaRPr lang="en-US" sz="6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رؤية 2030 والمبادرة الخضراء: البوصلة الاستراتيجية للتحول</a:t>
            </a:r>
            <a:endParaRPr lang="en-US" sz="2200" dirty="0"/>
          </a:p>
        </p:txBody>
      </p:sp>
      <p:pic>
        <p:nvPicPr>
          <p:cNvPr id="4" name="Image 0" descr="/mnt/data/a_wide_high_detail_composite_collage_scene_about_batch_3.png"/>
          <p:cNvPicPr>
            <a:picLocks noChangeAspect="1"/>
          </p:cNvPicPr>
          <p:nvPr/>
        </p:nvPicPr>
        <p:blipFill>
          <a:blip r:embed="rId3"/>
          <a:srcRect l="25468" r="25468"/>
          <a:stretch/>
        </p:blipFill>
        <p:spPr>
          <a:xfrm>
            <a:off x="457200" y="914400"/>
            <a:ext cx="466344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530584" y="914400"/>
            <a:ext cx="82296" cy="10515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تنويع الاقتصاد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بناء صناعة سيارات وطنية وسلاسل قيمة جديدة بعيداً عن الاعتماد على النفط ضمن مستهدفات رؤية 2030.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5486400" y="214884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530584" y="2148840"/>
            <a:ext cx="82296" cy="10515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27685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الحياد الصفري 2060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650992" y="262432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التزام المملكة ببلوغ صافي انبعاثات صفري بحلول 2060 عبر المبادرة الخضراء السعودية والاقتصاد الدائري للكربون.</a:t>
            </a:r>
            <a:endParaRPr lang="en-US" sz="1200" b="1" dirty="0"/>
          </a:p>
        </p:txBody>
      </p:sp>
      <p:sp>
        <p:nvSpPr>
          <p:cNvPr id="13" name="Shape 10"/>
          <p:cNvSpPr/>
          <p:nvPr/>
        </p:nvSpPr>
        <p:spPr>
          <a:xfrm>
            <a:off x="5486400" y="338328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530584" y="3383280"/>
            <a:ext cx="82296" cy="1051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351129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50% طاقة متجددة 2030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650992" y="385876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مستهدف توليد نصف الكهرباء من مصادر متجددة بحلول 2030، ما يجعل شحن المركبات الكهربائية أنظف مصدراً.</a:t>
            </a:r>
            <a:endParaRPr lang="en-US" sz="1200" b="1" dirty="0"/>
          </a:p>
        </p:txBody>
      </p:sp>
      <p:sp>
        <p:nvSpPr>
          <p:cNvPr id="17" name="Shape 14"/>
          <p:cNvSpPr/>
          <p:nvPr/>
        </p:nvSpPr>
        <p:spPr>
          <a:xfrm>
            <a:off x="5486400" y="461772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530584" y="4617720"/>
            <a:ext cx="82296" cy="10515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474573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صندوق الاستثمارات محرّكاً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650992" y="509320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يقود صندوق الاستثمارات العامة بناء المنظومة: تصنيع وبنية تحتية ومعادن، محوّلاً الطموح الوطني إلى مشاريع قائمة.</a:t>
            </a:r>
            <a:endParaRPr lang="en-US" sz="1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مصنع هيونداي (HMMME): توطين التصنيع الكوري في المملكة</a:t>
            </a:r>
            <a:endParaRPr lang="en-US" sz="2200" dirty="0"/>
          </a:p>
        </p:txBody>
      </p:sp>
      <p:pic>
        <p:nvPicPr>
          <p:cNvPr id="4" name="Image 0" descr="/mnt/data/a_wide_high_detail_composite_collage_scene_about_batch_3.png"/>
          <p:cNvPicPr>
            <a:picLocks noChangeAspect="1"/>
          </p:cNvPicPr>
          <p:nvPr/>
        </p:nvPicPr>
        <p:blipFill>
          <a:blip r:embed="rId3"/>
          <a:srcRect l="25468" r="25468"/>
          <a:stretch/>
        </p:blipFill>
        <p:spPr>
          <a:xfrm>
            <a:off x="457200" y="914400"/>
            <a:ext cx="466344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530584" y="914400"/>
            <a:ext cx="82296" cy="10515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شراكة استراتيجية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مشروع مشترك بين صندوق الاستثمارات العامة بحصة 70 بالمئة وهيونداي موتور بحصة 30 بالمئة، انطلق باتفاقية عام 2023 ثم وضع حجر أساسه عام 2025.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5486400" y="214884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530584" y="2148840"/>
            <a:ext cx="82296" cy="10515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27685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الموقع والتكامل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650992" y="262432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داخل مجمع الملك سلمان لصناعة السيارات في مدينة الملك عبدالله الاقتصادية، إلى جوار مصنعي Lucid وسير.</a:t>
            </a:r>
            <a:endParaRPr lang="en-US" sz="1200" b="1" dirty="0"/>
          </a:p>
        </p:txBody>
      </p:sp>
      <p:sp>
        <p:nvSpPr>
          <p:cNvPr id="13" name="Shape 10"/>
          <p:cNvSpPr/>
          <p:nvPr/>
        </p:nvSpPr>
        <p:spPr>
          <a:xfrm>
            <a:off x="5486400" y="338328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530584" y="3383280"/>
            <a:ext cx="82296" cy="10515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351129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الطاقة الإنتاجية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650992" y="385876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حتى 50 ألف مركبة سنوياً تشمل سيارات الاحتراق والكهربائية، مع خطوط أتمتة عالية ونقل للمعرفة والمهارات.</a:t>
            </a:r>
            <a:endParaRPr lang="en-US" sz="1200" b="1" dirty="0"/>
          </a:p>
        </p:txBody>
      </p:sp>
      <p:sp>
        <p:nvSpPr>
          <p:cNvPr id="17" name="Shape 14"/>
          <p:cNvSpPr/>
          <p:nvPr/>
        </p:nvSpPr>
        <p:spPr>
          <a:xfrm>
            <a:off x="5486400" y="4617720"/>
            <a:ext cx="6126480" cy="1051560"/>
          </a:xfrm>
          <a:prstGeom prst="roundRect">
            <a:avLst>
              <a:gd name="adj" fmla="val 521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530584" y="4617720"/>
            <a:ext cx="82296" cy="10515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474573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0B1F33"/>
                </a:solidFill>
              </a:rPr>
              <a:t>أول مصنع بالشرق الأوسط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650992" y="5093208"/>
            <a:ext cx="58064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أول منشأة تصنيع لهيونداي في المنطقة، وأول مركبة متوقعة بالربع الأخير من 2026، مع آلاف الوظائف الفنية.</a:t>
            </a:r>
            <a:endParaRPr lang="en-US" sz="1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البطاريات والمعادن الحرجة: تأمين قلب المركبة الكهربائية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946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أرامكو + معادن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75895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مشروع مشترك لاستخلاص الليثيوم من الرواسب عالية التركيز، مع إنتاج تجاري متوقع بحلول 2027.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92608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01184" y="1188720"/>
            <a:ext cx="82296" cy="29260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9067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ليثيوم إنفينيتي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309067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استخلاص مباشر للليثيوم من محاليل حقول أرامكو النفطية، عبر شركة ناشئة من جامعة الملك عبدالله (KAUST).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525780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232904" y="1188720"/>
            <a:ext cx="82296" cy="29260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2239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مجمّع ينبع الكيميائي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542239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مصنع لتكرير الليثيوم ومواد البطاريات إلى درجة صالحة للبطاريات، يُتوقع تشغيله في 2026.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58952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564624" y="1188720"/>
            <a:ext cx="82296" cy="29260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5411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منارة للمعادن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775411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ذراع صندوق الاستثمارات ومعادن للاستثمار في أصول التعدين عالمياً، بما فيها حصة 10% في Vale لتأمين النحاس والنيكل.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992124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89634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8583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نمو الطلب المحلي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1008583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تتوقع أرامكو نمو الطلب المحلي على الليثيوم 20 ضعفاً بين 2024 و2030، بما يكفي نحو 500 ألف بطارية مركبة.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868680" y="4892040"/>
            <a:ext cx="105156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F33"/>
                </a:solidFill>
              </a:rPr>
              <a:t>دور الجمعية المقترح: تأهيل كفاءات في كيمياء البطاريات، والسلامة عالية الجهد، وإعادة التدوير لسدّ فجوة سلسلة القيمة.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Aramco، Ma'aden، Manara Minerals، Lithium Infinity / KAUST، EV Metals، Mining.com، Reuters</a:t>
            </a:r>
            <a:endParaRPr lang="en-US" sz="68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الطاقة المتجددة والشبكة الذكية: وقود المركبة الكهربائية النظيف</a:t>
            </a:r>
            <a:endParaRPr lang="en-US" sz="2200" dirty="0"/>
          </a:p>
        </p:txBody>
      </p:sp>
      <p:pic>
        <p:nvPicPr>
          <p:cNvPr id="4" name="Image 0" descr="/mnt/data/a_wide_high_detail_composite_collage_scene_about_batch_3.png"/>
          <p:cNvPicPr>
            <a:picLocks noChangeAspect="1"/>
          </p:cNvPicPr>
          <p:nvPr/>
        </p:nvPicPr>
        <p:blipFill>
          <a:blip r:embed="rId3"/>
          <a:srcRect l="27392" r="27392"/>
          <a:stretch/>
        </p:blipFill>
        <p:spPr>
          <a:xfrm>
            <a:off x="457200" y="914400"/>
            <a:ext cx="429768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166360" y="9144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210544" y="914400"/>
            <a:ext cx="82296" cy="8229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30952" y="10424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مستهدف 50% متجددة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5330952" y="13898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توليد نصف كهرباء المملكة من الشمس والرياح بحلول 2030 يخفض البصمة الكربونية لكل عملية شحن.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5166360" y="18288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210544" y="1828800"/>
            <a:ext cx="82296" cy="82296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330952" y="19568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مشاريع شمسية عملاقة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5330952" y="23042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محطات كبرى مثل سدير والشعيبة تضيف قدرات متجددة ضخمة تُغذّي شبكة الشحن الوطنية.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5166360" y="27432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210544" y="2743200"/>
            <a:ext cx="82296" cy="82296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30952" y="28712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ربط الشحن بالتخزين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5330952" y="32186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دمج شبكات الشحن مع أنظمة تخزين البطاريات والطاقة الشمسية، كما في نيوم والبحر الأحمر، لتشغيل مستقل عن الشبكة.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5166360" y="36576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210544" y="3657600"/>
            <a:ext cx="82296" cy="82296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330952" y="37856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الشبكة الذكية وإدارة الأحمال</a:t>
            </a:r>
            <a:endParaRPr lang="en-US" sz="1320" dirty="0"/>
          </a:p>
        </p:txBody>
      </p:sp>
      <p:sp>
        <p:nvSpPr>
          <p:cNvPr id="20" name="Text 17"/>
          <p:cNvSpPr/>
          <p:nvPr/>
        </p:nvSpPr>
        <p:spPr>
          <a:xfrm>
            <a:off x="5330952" y="41330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دراسة الأحمال وإدارة الذروة والعدّادات الذكية بإشراف الشركة السعودية للكهرباء لضمان استقرار الشبكة.</a:t>
            </a:r>
            <a:endParaRPr lang="en-US" sz="980" dirty="0"/>
          </a:p>
        </p:txBody>
      </p:sp>
      <p:sp>
        <p:nvSpPr>
          <p:cNvPr id="21" name="Shape 18"/>
          <p:cNvSpPr/>
          <p:nvPr/>
        </p:nvSpPr>
        <p:spPr>
          <a:xfrm>
            <a:off x="5166360" y="4572000"/>
            <a:ext cx="61264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1210544" y="4572000"/>
            <a:ext cx="82296" cy="82296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330952" y="4700016"/>
            <a:ext cx="5806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المركبة كمورد للشبكة</a:t>
            </a:r>
            <a:endParaRPr lang="en-US" sz="1320" dirty="0"/>
          </a:p>
        </p:txBody>
      </p:sp>
      <p:sp>
        <p:nvSpPr>
          <p:cNvPr id="24" name="Text 21"/>
          <p:cNvSpPr/>
          <p:nvPr/>
        </p:nvSpPr>
        <p:spPr>
          <a:xfrm>
            <a:off x="5330952" y="5047488"/>
            <a:ext cx="580644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مستقبلاً تتحوّل المركبة الكهربائية من حِمل على الشبكة إلى مورد تخزين مرن يدعم استقرارها.</a:t>
            </a:r>
            <a:endParaRPr lang="en-US" sz="980" dirty="0"/>
          </a:p>
        </p:txBody>
      </p:sp>
      <p:sp>
        <p:nvSpPr>
          <p:cNvPr id="25" name="Text 22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وزارة الطاقة، الشركة السعودية للكهرباء، المبادرة الخضراء السعودية، ACWA Power، NEOM</a:t>
            </a:r>
            <a:endParaRPr lang="en-US" sz="68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النقل العام والأساطيل الكهربائية: المترو والحافلات</a:t>
            </a:r>
            <a:endParaRPr lang="en-US" sz="2200" dirty="0"/>
          </a:p>
        </p:txBody>
      </p:sp>
      <p:pic>
        <p:nvPicPr>
          <p:cNvPr id="4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/>
          <a:srcRect l="25949" r="25949"/>
          <a:stretch/>
        </p:blipFill>
        <p:spPr>
          <a:xfrm>
            <a:off x="6766560" y="914400"/>
            <a:ext cx="457200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10515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227064" y="1051560"/>
            <a:ext cx="82296" cy="10058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6112" y="11795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مترو الرياض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896112" y="15270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شبكة مترو كهربائية بالكامل من 6 مسارات و85 كم، افتُتحت أواخر 2024، تقلّل الاعتماد على السيارة الخاصة.</a:t>
            </a:r>
            <a:endParaRPr lang="en-US" sz="980" dirty="0"/>
          </a:p>
        </p:txBody>
      </p:sp>
      <p:sp>
        <p:nvSpPr>
          <p:cNvPr id="9" name="Shape 6"/>
          <p:cNvSpPr/>
          <p:nvPr/>
        </p:nvSpPr>
        <p:spPr>
          <a:xfrm>
            <a:off x="731520" y="24231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27064" y="2423160"/>
            <a:ext cx="82296" cy="100584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25511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حافلات الرياض وجدة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896112" y="28986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شبكة حافلات الرياض (RATP/سابتكو) بمئات الحافلات، مع إدخال حافلات كهربائية وأولى الحافلات الكهربائية في جدة.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3794760"/>
            <a:ext cx="5577840" cy="100584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27064" y="3794760"/>
            <a:ext cx="82296" cy="10058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6112" y="3922776"/>
            <a:ext cx="5257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تنظيم داعم للتحول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896112" y="4270248"/>
            <a:ext cx="5257800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توجّه تنظيمي لأن تكون مركبات النقل العام الجديدة كهربائية بحلول 2030، مع نمو قوي لسوق الحافلات الكهربائية.</a:t>
            </a:r>
            <a:endParaRPr lang="en-US" sz="980" dirty="0"/>
          </a:p>
        </p:txBody>
      </p:sp>
      <p:sp>
        <p:nvSpPr>
          <p:cNvPr id="17" name="Text 14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الهيئة الملكية لمدينة الرياض، سابتكو، Riyadh Metro، Mordor / IMARC</a:t>
            </a:r>
            <a:endParaRPr lang="en-US" sz="68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المملكة في السياق الإقليمي والعالمي: من مستورد إلى مركز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9436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946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مركز تصنيع إقليمي</a:t>
            </a: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75895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طاقة إنتاجية متوقعة تتجاوز 300 ألف مركبة سنوياً في مجمع الملك سلمان عند اكتمال المصانع الثلاثة.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92608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901184" y="1188720"/>
            <a:ext cx="82296" cy="29260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9067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مورّد معادن محايد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309067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موقع جغرافي يربط ثلاث قارات وبنية لوجستية متقدمة تجعل المملكة مورّداً محايداً لمعادن الطاقة.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525780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232904" y="1188720"/>
            <a:ext cx="82296" cy="29260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2239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منتدى المعادن المستقبلية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542239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منصة عالمية في الرياض جمعت اتفاقيات بمليارات الدولارات حول أمن سلاسل الإمداد المعدنية.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758952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564624" y="1188720"/>
            <a:ext cx="82296" cy="29260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5411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تصدير التجربة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775411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علامة سعودية (سير) ومنشآت تصنيع قائمة تفتح باب التصدير لأسواق المنطقة وأفريقيا وآسيا.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9921240" y="1188720"/>
            <a:ext cx="2057400" cy="292608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896344" y="1188720"/>
            <a:ext cx="82296" cy="29260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85832" y="131673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ريادة التنقل الذكي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10085832" y="1664208"/>
            <a:ext cx="1737360" cy="2350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980" dirty="0">
                <a:solidFill>
                  <a:srgbClr val="334155"/>
                </a:solidFill>
              </a:rPr>
              <a:t>معارض ومنتديات ومشاريع عملاقة تضع المملكة ضمن رواد التنقل الكهربائي والذكي إقليمياً.</a:t>
            </a:r>
            <a:endParaRPr lang="en-US" sz="980" dirty="0"/>
          </a:p>
        </p:txBody>
      </p:sp>
      <p:sp>
        <p:nvSpPr>
          <p:cNvPr id="24" name="Text 22"/>
          <p:cNvSpPr/>
          <p:nvPr/>
        </p:nvSpPr>
        <p:spPr>
          <a:xfrm>
            <a:off x="868680" y="4892040"/>
            <a:ext cx="105156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1F33"/>
                </a:solidFill>
              </a:rPr>
              <a:t>دور الجمعية المقترح: تمثيل القطاع في المحافل الدولية، وبناء الشراكات، ونقل المعرفة والمعايير العالمية إلى السوق المحلي.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48640" y="6528816"/>
            <a:ext cx="11064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7B8491"/>
                </a:solidFill>
              </a:rPr>
              <a:t>مصادر: PIF، ArabWheels، Future Minerals Forum، Climate Change News، Mordor Intelligence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المشهد الزمني: من التجارب إلى بناء المنظومة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2240280"/>
            <a:ext cx="10789920" cy="0"/>
          </a:xfrm>
          <a:prstGeom prst="line">
            <a:avLst/>
          </a:prstGeom>
          <a:noFill/>
          <a:ln w="38100">
            <a:solidFill>
              <a:srgbClr val="00A7A8"/>
            </a:solidFill>
            <a:prstDash val="solid"/>
            <a:headEnd type="none"/>
            <a:tailEnd type="triangle"/>
          </a:ln>
        </p:spPr>
      </p:sp>
      <p:sp>
        <p:nvSpPr>
          <p:cNvPr id="5" name="Shape 3"/>
          <p:cNvSpPr/>
          <p:nvPr/>
        </p:nvSpPr>
        <p:spPr>
          <a:xfrm>
            <a:off x="1024128" y="2167128"/>
            <a:ext cx="146304" cy="146304"/>
          </a:xfrm>
          <a:prstGeom prst="ellipse">
            <a:avLst/>
          </a:prstGeom>
          <a:solidFill>
            <a:srgbClr val="00A7A8"/>
          </a:solidFill>
          <a:ln w="12700">
            <a:solidFill>
              <a:srgbClr val="00A7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A7A8"/>
                </a:solidFill>
              </a:rPr>
              <a:t>2018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1148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فتح الباب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3305129"/>
            <a:ext cx="1280160" cy="985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334155"/>
                </a:solidFill>
              </a:rPr>
              <a:t>بدايات تنظيم واستيراد المركبات الكهربائية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2670048" y="2167128"/>
            <a:ext cx="146304" cy="146304"/>
          </a:xfrm>
          <a:prstGeom prst="ellipse">
            <a:avLst/>
          </a:prstGeom>
          <a:solidFill>
            <a:srgbClr val="2EAD75"/>
          </a:solidFill>
          <a:ln w="12700">
            <a:solidFill>
              <a:srgbClr val="2EAD7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3172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EAD75"/>
                </a:solidFill>
              </a:rPr>
              <a:t>2020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05740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B1F33"/>
                </a:solidFill>
              </a:rPr>
              <a:t>تنظيم</a:t>
            </a:r>
            <a:r>
              <a:rPr lang="en-US" b="1" dirty="0">
                <a:solidFill>
                  <a:srgbClr val="0B1F33"/>
                </a:solidFill>
              </a:rPr>
              <a:t> </a:t>
            </a:r>
            <a:r>
              <a:rPr lang="en-US" b="1" dirty="0" smtClean="0">
                <a:solidFill>
                  <a:srgbClr val="0B1F33"/>
                </a:solidFill>
              </a:rPr>
              <a:t> </a:t>
            </a:r>
            <a:r>
              <a:rPr lang="ar-SA" b="1" dirty="0" smtClean="0">
                <a:solidFill>
                  <a:srgbClr val="0B1F33"/>
                </a:solidFill>
              </a:rPr>
              <a:t> </a:t>
            </a:r>
            <a:r>
              <a:rPr lang="en-US" b="1" dirty="0" smtClean="0">
                <a:solidFill>
                  <a:srgbClr val="0B1F33"/>
                </a:solidFill>
              </a:rPr>
              <a:t> SASO</a:t>
            </a:r>
            <a:r>
              <a:rPr lang="ar-SA" b="1" dirty="0" smtClean="0">
                <a:solidFill>
                  <a:srgbClr val="0B1F33"/>
                </a:solidFill>
              </a:rPr>
              <a:t>  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2103120" y="3305128"/>
            <a:ext cx="1280160" cy="77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334155"/>
                </a:solidFill>
              </a:rPr>
              <a:t>اللائحة الفنية للمركبات الكهربائية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4315968" y="2167128"/>
            <a:ext cx="146304" cy="146304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7764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99A2E"/>
                </a:solidFill>
              </a:rPr>
              <a:t>2022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70332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سير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749040" y="3305129"/>
            <a:ext cx="1280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334155"/>
                </a:solidFill>
              </a:rPr>
              <a:t>إطلاق أول علامة سعودية للسيارات الكهربائية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5961888" y="2167128"/>
            <a:ext cx="146304" cy="146304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2356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D9822B"/>
                </a:solidFill>
              </a:rPr>
              <a:t>2023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34924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Lucid + EVIQ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394960" y="3305129"/>
            <a:ext cx="1280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 rtl="1">
              <a:buNone/>
            </a:pPr>
            <a:r>
              <a:rPr lang="en-US" dirty="0" smtClean="0">
                <a:solidFill>
                  <a:srgbClr val="334155"/>
                </a:solidFill>
              </a:rPr>
              <a:t> </a:t>
            </a:r>
            <a:r>
              <a:rPr lang="en-US" dirty="0" err="1" smtClean="0">
                <a:solidFill>
                  <a:srgbClr val="334155"/>
                </a:solidFill>
              </a:rPr>
              <a:t>مصنع</a:t>
            </a:r>
            <a:r>
              <a:rPr lang="en-US" dirty="0" smtClean="0">
                <a:solidFill>
                  <a:srgbClr val="334155"/>
                </a:solidFill>
              </a:rPr>
              <a:t> </a:t>
            </a:r>
            <a:r>
              <a:rPr lang="en-US" dirty="0" err="1" smtClean="0">
                <a:solidFill>
                  <a:srgbClr val="334155"/>
                </a:solidFill>
              </a:rPr>
              <a:t>وإطلاق</a:t>
            </a:r>
            <a:r>
              <a:rPr lang="en-US" dirty="0" smtClean="0">
                <a:solidFill>
                  <a:srgbClr val="334155"/>
                </a:solidFill>
              </a:rPr>
              <a:t> </a:t>
            </a:r>
            <a:r>
              <a:rPr lang="en-US" dirty="0">
                <a:solidFill>
                  <a:srgbClr val="334155"/>
                </a:solidFill>
              </a:rPr>
              <a:t>شركة البنية التحتية للشحن</a:t>
            </a:r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7607808" y="2167128"/>
            <a:ext cx="146304" cy="146304"/>
          </a:xfrm>
          <a:prstGeom prst="ellipse">
            <a:avLst/>
          </a:prstGeom>
          <a:solidFill>
            <a:srgbClr val="00A7A8"/>
          </a:solidFill>
          <a:ln w="12700">
            <a:solidFill>
              <a:srgbClr val="00A7A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6948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0A7A8"/>
                </a:solidFill>
              </a:rPr>
              <a:t>2024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99516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مصنع سير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7040880" y="3305129"/>
            <a:ext cx="1280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334155"/>
                </a:solidFill>
              </a:rPr>
              <a:t>عقد إنشاء مجمع </a:t>
            </a:r>
            <a:r>
              <a:rPr lang="en-US" dirty="0" err="1">
                <a:solidFill>
                  <a:srgbClr val="334155"/>
                </a:solidFill>
              </a:rPr>
              <a:t>سير</a:t>
            </a:r>
            <a:r>
              <a:rPr lang="en-US" dirty="0">
                <a:solidFill>
                  <a:srgbClr val="334155"/>
                </a:solidFill>
              </a:rPr>
              <a:t> </a:t>
            </a:r>
            <a:r>
              <a:rPr lang="en-US" dirty="0" err="1" smtClean="0">
                <a:solidFill>
                  <a:srgbClr val="334155"/>
                </a:solidFill>
              </a:rPr>
              <a:t>في</a:t>
            </a:r>
            <a:r>
              <a:rPr lang="ar-SA" dirty="0" smtClean="0">
                <a:solidFill>
                  <a:srgbClr val="334155"/>
                </a:solidFill>
              </a:rPr>
              <a:t> </a:t>
            </a:r>
            <a:r>
              <a:rPr lang="en-US" dirty="0" smtClean="0">
                <a:solidFill>
                  <a:srgbClr val="334155"/>
                </a:solidFill>
              </a:rPr>
              <a:t>KAEC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9253728" y="2167128"/>
            <a:ext cx="146304" cy="146304"/>
          </a:xfrm>
          <a:prstGeom prst="ellipse">
            <a:avLst/>
          </a:prstGeom>
          <a:solidFill>
            <a:srgbClr val="2EAD75"/>
          </a:solidFill>
          <a:ln w="12700">
            <a:solidFill>
              <a:srgbClr val="2EAD7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91540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EAD75"/>
                </a:solidFill>
              </a:rPr>
              <a:t>2025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64108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توسع السوق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8686800" y="3305129"/>
            <a:ext cx="1280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rtl="1"/>
            <a:r>
              <a:rPr lang="en-US" dirty="0">
                <a:solidFill>
                  <a:srgbClr val="334155"/>
                </a:solidFill>
              </a:rPr>
              <a:t>Tesla، </a:t>
            </a:r>
            <a:r>
              <a:rPr lang="en-US" dirty="0" err="1">
                <a:solidFill>
                  <a:srgbClr val="334155"/>
                </a:solidFill>
              </a:rPr>
              <a:t>معارض</a:t>
            </a:r>
            <a:r>
              <a:rPr lang="en-US" dirty="0">
                <a:solidFill>
                  <a:srgbClr val="334155"/>
                </a:solidFill>
              </a:rPr>
              <a:t> </a:t>
            </a:r>
            <a:r>
              <a:rPr lang="en-US" dirty="0" err="1" smtClean="0">
                <a:solidFill>
                  <a:srgbClr val="334155"/>
                </a:solidFill>
              </a:rPr>
              <a:t>كبرى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10899648" y="2167128"/>
            <a:ext cx="146304" cy="146304"/>
          </a:xfrm>
          <a:prstGeom prst="ellipse">
            <a:avLst/>
          </a:prstGeom>
          <a:solidFill>
            <a:srgbClr val="C99A2E"/>
          </a:solidFill>
          <a:ln w="12700">
            <a:solidFill>
              <a:srgbClr val="C99A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561320" y="23134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99A2E"/>
                </a:solidFill>
              </a:rPr>
              <a:t>2026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10287000" y="2654307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B1F33"/>
                </a:solidFill>
              </a:rPr>
              <a:t>توطين أعمق</a:t>
            </a:r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10332720" y="3305129"/>
            <a:ext cx="12801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334155"/>
                </a:solidFill>
              </a:rPr>
              <a:t>اتفاقيات سير وسلاسل الإمداد وتوسع المعارض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المستهدفات المعلنة والمؤشرات التي تقود القطاع</a:t>
            </a:r>
            <a:endParaRPr lang="en-US" sz="2200" dirty="0"/>
          </a:p>
        </p:txBody>
      </p:sp>
      <p:pic>
        <p:nvPicPr>
          <p:cNvPr id="4" name="Image 0" descr="/mnt/data/a_wide_cinematic_outdoor_scene_of_a_modern_electr_batch_1.png"/>
          <p:cNvPicPr>
            <a:picLocks noChangeAspect="1"/>
          </p:cNvPicPr>
          <p:nvPr/>
        </p:nvPicPr>
        <p:blipFill>
          <a:blip r:embed="rId3"/>
          <a:srcRect l="29138" r="29138"/>
          <a:stretch/>
        </p:blipFill>
        <p:spPr>
          <a:xfrm>
            <a:off x="365760" y="914400"/>
            <a:ext cx="3931920" cy="5303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617720" y="1912228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00A7A8"/>
                </a:solidFill>
              </a:rPr>
              <a:t>30%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617720" y="2662036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مستهدف شائع التداول لمركبات الرياض الكهربائية بحلول 2030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988563" y="1886399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2EAD75"/>
                </a:solidFill>
              </a:rPr>
              <a:t>5,000+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988563" y="2662036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شاحن سريع مستهدف </a:t>
            </a:r>
            <a:r>
              <a:rPr lang="en-US" sz="1400" dirty="0" err="1">
                <a:solidFill>
                  <a:srgbClr val="15283B"/>
                </a:solidFill>
              </a:rPr>
              <a:t>من</a:t>
            </a:r>
            <a:r>
              <a:rPr lang="en-US" sz="1400" dirty="0">
                <a:solidFill>
                  <a:srgbClr val="15283B"/>
                </a:solidFill>
              </a:rPr>
              <a:t> </a:t>
            </a:r>
            <a:r>
              <a:rPr lang="en-US" sz="1400" dirty="0" smtClean="0">
                <a:solidFill>
                  <a:srgbClr val="15283B"/>
                </a:solidFill>
              </a:rPr>
              <a:t>EVIQ</a:t>
            </a:r>
            <a:r>
              <a:rPr lang="ar-SA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>
                <a:solidFill>
                  <a:srgbClr val="15283B"/>
                </a:solidFill>
              </a:rPr>
              <a:t>في </a:t>
            </a:r>
            <a:r>
              <a:rPr lang="en-US" sz="1400" dirty="0" err="1">
                <a:solidFill>
                  <a:srgbClr val="15283B"/>
                </a:solidFill>
              </a:rPr>
              <a:t>أكثر</a:t>
            </a:r>
            <a:r>
              <a:rPr lang="en-US" sz="1400" dirty="0">
                <a:solidFill>
                  <a:srgbClr val="15283B"/>
                </a:solidFill>
              </a:rPr>
              <a:t> </a:t>
            </a:r>
            <a:r>
              <a:rPr lang="en-US" sz="1400" dirty="0" err="1" smtClean="0">
                <a:solidFill>
                  <a:srgbClr val="15283B"/>
                </a:solidFill>
              </a:rPr>
              <a:t>من</a:t>
            </a:r>
            <a:r>
              <a:rPr lang="en-US" sz="1400" dirty="0" smtClean="0">
                <a:solidFill>
                  <a:srgbClr val="15283B"/>
                </a:solidFill>
              </a:rPr>
              <a:t> 1,000</a:t>
            </a:r>
            <a:r>
              <a:rPr lang="ar-SA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>
                <a:solidFill>
                  <a:srgbClr val="15283B"/>
                </a:solidFill>
              </a:rPr>
              <a:t>موقع بحلول 2030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623353" y="1931082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 smtClean="0">
                <a:solidFill>
                  <a:srgbClr val="C99A2E"/>
                </a:solidFill>
              </a:rPr>
              <a:t> 155 </a:t>
            </a:r>
            <a:r>
              <a:rPr lang="en-US" sz="2400" b="1" dirty="0">
                <a:solidFill>
                  <a:srgbClr val="C99A2E"/>
                </a:solidFill>
              </a:rPr>
              <a:t>ألف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9623353" y="2680890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طاقة سنوية مستهدفة لمصنع Lucid </a:t>
            </a:r>
            <a:r>
              <a:rPr lang="en-US" sz="1400" dirty="0" err="1" smtClean="0">
                <a:solidFill>
                  <a:srgbClr val="15283B"/>
                </a:solidFill>
              </a:rPr>
              <a:t>بعد</a:t>
            </a:r>
            <a:r>
              <a:rPr lang="en-US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>
                <a:solidFill>
                  <a:srgbClr val="15283B"/>
                </a:solidFill>
              </a:rPr>
              <a:t>اكتمال التحول للتصنيع الكامل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617720" y="4198228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 smtClean="0">
                <a:solidFill>
                  <a:srgbClr val="D9822B"/>
                </a:solidFill>
              </a:rPr>
              <a:t> 50 </a:t>
            </a:r>
            <a:r>
              <a:rPr lang="en-US" sz="2400" b="1" dirty="0">
                <a:solidFill>
                  <a:srgbClr val="D9822B"/>
                </a:solidFill>
              </a:rPr>
              <a:t>ألف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4617720" y="4890533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طاقة سنوية لمصنع Hyundai–PIF تشمل سيارات احتراق وكهربائية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120537" y="4198228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 smtClean="0">
                <a:solidFill>
                  <a:srgbClr val="00A7A8"/>
                </a:solidFill>
              </a:rPr>
              <a:t> 30 </a:t>
            </a:r>
            <a:r>
              <a:rPr lang="en-US" sz="2400" b="1" dirty="0">
                <a:solidFill>
                  <a:srgbClr val="00A7A8"/>
                </a:solidFill>
              </a:rPr>
              <a:t>ألف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7120537" y="4890533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وظيفة مباشرة وغير مباشرة متوقعة من سير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9463099" y="4198228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2EAD75"/>
                </a:solidFill>
              </a:rPr>
              <a:t>45%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9463099" y="4890533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15283B"/>
                </a:solidFill>
              </a:rPr>
              <a:t>مستهدف توطين </a:t>
            </a:r>
            <a:r>
              <a:rPr lang="en-US" sz="1400" dirty="0" err="1">
                <a:solidFill>
                  <a:srgbClr val="15283B"/>
                </a:solidFill>
              </a:rPr>
              <a:t>لسير</a:t>
            </a:r>
            <a:r>
              <a:rPr lang="en-US" sz="1400" dirty="0">
                <a:solidFill>
                  <a:srgbClr val="15283B"/>
                </a:solidFill>
              </a:rPr>
              <a:t> </a:t>
            </a:r>
            <a:r>
              <a:rPr lang="en-US" sz="1400" dirty="0" err="1" smtClean="0">
                <a:solidFill>
                  <a:srgbClr val="15283B"/>
                </a:solidFill>
              </a:rPr>
              <a:t>بحلول</a:t>
            </a:r>
            <a:r>
              <a:rPr lang="ar-SA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 smtClean="0">
                <a:solidFill>
                  <a:srgbClr val="15283B"/>
                </a:solidFill>
              </a:rPr>
              <a:t>2034</a:t>
            </a:r>
            <a:r>
              <a:rPr lang="ar-SA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 err="1" smtClean="0">
                <a:solidFill>
                  <a:srgbClr val="15283B"/>
                </a:solidFill>
              </a:rPr>
              <a:t>وفق</a:t>
            </a:r>
            <a:r>
              <a:rPr lang="en-US" sz="1400" dirty="0" smtClean="0">
                <a:solidFill>
                  <a:srgbClr val="15283B"/>
                </a:solidFill>
              </a:rPr>
              <a:t> </a:t>
            </a:r>
            <a:r>
              <a:rPr lang="en-US" sz="1400" dirty="0">
                <a:solidFill>
                  <a:srgbClr val="15283B"/>
                </a:solidFill>
              </a:rPr>
              <a:t>إعلان 2026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خريطة منظومة الجهات: من القرار إلى تجربة المستخدم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26280" y="1759421"/>
            <a:ext cx="2926080" cy="2926080"/>
          </a:xfrm>
          <a:prstGeom prst="arc">
            <a:avLst/>
          </a:prstGeom>
          <a:noFill/>
          <a:ln w="25400">
            <a:solidFill>
              <a:srgbClr val="00A7A8">
                <a:alpha val="8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09160" y="1969733"/>
            <a:ext cx="2560320" cy="2560320"/>
          </a:xfrm>
          <a:prstGeom prst="ellipse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66360" y="2518373"/>
            <a:ext cx="164592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200" b="1" dirty="0" err="1" smtClean="0">
                <a:solidFill>
                  <a:srgbClr val="FFFFFF"/>
                </a:solidFill>
              </a:rPr>
              <a:t>منظومة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المركبات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الكهربائية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7635240" y="164969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347704" y="1649693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99832" y="177770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الصناعة</a:t>
            </a:r>
            <a:endParaRPr lang="en-US" sz="1320" dirty="0"/>
          </a:p>
        </p:txBody>
      </p:sp>
      <p:sp>
        <p:nvSpPr>
          <p:cNvPr id="10" name="Text 8"/>
          <p:cNvSpPr/>
          <p:nvPr/>
        </p:nvSpPr>
        <p:spPr>
          <a:xfrm>
            <a:off x="7799832" y="212518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PIF، سير، Lucid، Hyundai، Pirelli، مورّدون</a:t>
            </a:r>
            <a:endParaRPr lang="en-US" sz="1200" b="1" dirty="0"/>
          </a:p>
        </p:txBody>
      </p:sp>
      <p:sp>
        <p:nvSpPr>
          <p:cNvPr id="11" name="Shape 9"/>
          <p:cNvSpPr/>
          <p:nvPr/>
        </p:nvSpPr>
        <p:spPr>
          <a:xfrm>
            <a:off x="7635240" y="297557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47704" y="2975573"/>
            <a:ext cx="82296" cy="9144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99832" y="310358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الشحن والطاقة</a:t>
            </a:r>
            <a:endParaRPr lang="en-US" sz="1320" dirty="0"/>
          </a:p>
        </p:txBody>
      </p:sp>
      <p:sp>
        <p:nvSpPr>
          <p:cNvPr id="14" name="Text 12"/>
          <p:cNvSpPr/>
          <p:nvPr/>
        </p:nvSpPr>
        <p:spPr>
          <a:xfrm>
            <a:off x="7799832" y="345106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EVIQ، SEC، Electromin، Tesla، مشغلو المواقع</a:t>
            </a:r>
            <a:endParaRPr lang="en-US" sz="1200" b="1" dirty="0"/>
          </a:p>
        </p:txBody>
      </p:sp>
      <p:sp>
        <p:nvSpPr>
          <p:cNvPr id="15" name="Shape 13"/>
          <p:cNvSpPr/>
          <p:nvPr/>
        </p:nvSpPr>
        <p:spPr>
          <a:xfrm>
            <a:off x="7635240" y="430145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1347704" y="4301453"/>
            <a:ext cx="82296" cy="91440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99832" y="442946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التنظيم والسلامة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99832" y="477694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SASO، SERA/WERA، البلديات، الدفاع المدني، كود البناء</a:t>
            </a:r>
            <a:endParaRPr lang="en-US" sz="1200" b="1" dirty="0"/>
          </a:p>
        </p:txBody>
      </p:sp>
      <p:sp>
        <p:nvSpPr>
          <p:cNvPr id="19" name="Shape 17"/>
          <p:cNvSpPr/>
          <p:nvPr/>
        </p:nvSpPr>
        <p:spPr>
          <a:xfrm>
            <a:off x="640080" y="164969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52544" y="1649693"/>
            <a:ext cx="82296" cy="91440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4672" y="177770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السوق والخدمات</a:t>
            </a:r>
            <a:endParaRPr lang="en-US" sz="1320" dirty="0"/>
          </a:p>
        </p:txBody>
      </p:sp>
      <p:sp>
        <p:nvSpPr>
          <p:cNvPr id="22" name="Text 20"/>
          <p:cNvSpPr/>
          <p:nvPr/>
        </p:nvSpPr>
        <p:spPr>
          <a:xfrm>
            <a:off x="804672" y="212518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الوكلاء، مراكز الخدمة، التمويل، التأمين، التطبيقات</a:t>
            </a:r>
            <a:endParaRPr lang="en-US" sz="1200" b="1" dirty="0"/>
          </a:p>
        </p:txBody>
      </p:sp>
      <p:sp>
        <p:nvSpPr>
          <p:cNvPr id="23" name="Shape 21"/>
          <p:cNvSpPr/>
          <p:nvPr/>
        </p:nvSpPr>
        <p:spPr>
          <a:xfrm>
            <a:off x="640080" y="297557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352544" y="2975573"/>
            <a:ext cx="82296" cy="91440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04672" y="310358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المشاريع الكبرى</a:t>
            </a:r>
            <a:endParaRPr lang="en-US" sz="1320" dirty="0"/>
          </a:p>
        </p:txBody>
      </p:sp>
      <p:sp>
        <p:nvSpPr>
          <p:cNvPr id="26" name="Text 24"/>
          <p:cNvSpPr/>
          <p:nvPr/>
        </p:nvSpPr>
        <p:spPr>
          <a:xfrm>
            <a:off x="804672" y="345106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NEOM، Red Sea Global، المطارات، النقل العام</a:t>
            </a:r>
            <a:endParaRPr lang="en-US" sz="1200" b="1" dirty="0"/>
          </a:p>
        </p:txBody>
      </p:sp>
      <p:sp>
        <p:nvSpPr>
          <p:cNvPr id="27" name="Shape 25"/>
          <p:cNvSpPr/>
          <p:nvPr/>
        </p:nvSpPr>
        <p:spPr>
          <a:xfrm>
            <a:off x="640080" y="4301453"/>
            <a:ext cx="379476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352544" y="4301453"/>
            <a:ext cx="82296" cy="91440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04672" y="4429469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المعرفة والكفاءات</a:t>
            </a:r>
            <a:endParaRPr lang="en-US" sz="1320" dirty="0"/>
          </a:p>
        </p:txBody>
      </p:sp>
      <p:sp>
        <p:nvSpPr>
          <p:cNvPr id="30" name="Text 28"/>
          <p:cNvSpPr/>
          <p:nvPr/>
        </p:nvSpPr>
        <p:spPr>
          <a:xfrm>
            <a:off x="804672" y="4776941"/>
            <a:ext cx="3474720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الجامعات، التدريب المهني، الجمعيات، مزودو الاعتماد</a:t>
            </a:r>
            <a:endParaRPr lang="en-US" sz="1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الإطار التنظيمي والفني: ما الذي يحوّل السوق إلى سوق آمن؟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960120"/>
            <a:ext cx="352044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69664" y="960120"/>
            <a:ext cx="82296" cy="10972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08813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SASO</a:t>
            </a:r>
            <a:endParaRPr lang="en-US" sz="1400" b="1" dirty="0"/>
          </a:p>
        </p:txBody>
      </p:sp>
      <p:sp>
        <p:nvSpPr>
          <p:cNvPr id="7" name="Text 5"/>
          <p:cNvSpPr/>
          <p:nvPr/>
        </p:nvSpPr>
        <p:spPr>
          <a:xfrm>
            <a:off x="896112" y="1435608"/>
            <a:ext cx="32004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اللائحة الفنية للمركبات الكهربائية ومتطلبات المطابقة والمواصفات القياسية للموصلات والسلامة.</a:t>
            </a:r>
            <a:endParaRPr lang="en-US" sz="1200" b="1" dirty="0"/>
          </a:p>
        </p:txBody>
      </p:sp>
      <p:sp>
        <p:nvSpPr>
          <p:cNvPr id="8" name="Shape 6"/>
          <p:cNvSpPr/>
          <p:nvPr/>
        </p:nvSpPr>
        <p:spPr>
          <a:xfrm>
            <a:off x="4480560" y="960120"/>
            <a:ext cx="352044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918704" y="960120"/>
            <a:ext cx="82296" cy="10972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108813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SERA / WERA</a:t>
            </a:r>
            <a:endParaRPr lang="en-US" sz="1400" b="1" dirty="0"/>
          </a:p>
        </p:txBody>
      </p:sp>
      <p:sp>
        <p:nvSpPr>
          <p:cNvPr id="11" name="Text 9"/>
          <p:cNvSpPr/>
          <p:nvPr/>
        </p:nvSpPr>
        <p:spPr>
          <a:xfrm>
            <a:off x="4645152" y="1435608"/>
            <a:ext cx="32004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إطار تنظيمي لنشاط شحن المركبات: غالباً لا يتطلب ترخيصاً مستقلاً، مع الالتزام بالمتطلبات والتنسيق مع مزود التوزيع.</a:t>
            </a:r>
            <a:endParaRPr lang="en-US" sz="1200" b="1" dirty="0"/>
          </a:p>
        </p:txBody>
      </p:sp>
      <p:sp>
        <p:nvSpPr>
          <p:cNvPr id="12" name="Shape 10"/>
          <p:cNvSpPr/>
          <p:nvPr/>
        </p:nvSpPr>
        <p:spPr>
          <a:xfrm>
            <a:off x="8229600" y="960120"/>
            <a:ext cx="324612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393424" y="960120"/>
            <a:ext cx="82296" cy="10972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94192" y="108813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SEC</a:t>
            </a:r>
            <a:endParaRPr lang="en-US" sz="1400" b="1" dirty="0"/>
          </a:p>
        </p:txBody>
      </p:sp>
      <p:sp>
        <p:nvSpPr>
          <p:cNvPr id="15" name="Text 13"/>
          <p:cNvSpPr/>
          <p:nvPr/>
        </p:nvSpPr>
        <p:spPr>
          <a:xfrm>
            <a:off x="8394192" y="1435608"/>
            <a:ext cx="292608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إرشادات التأهيل والتركيب، وموافقات الأحمال، وربط الشواحن على شبكة التوزيع.</a:t>
            </a:r>
            <a:endParaRPr lang="en-US" sz="1200" b="1" dirty="0"/>
          </a:p>
        </p:txBody>
      </p:sp>
      <p:sp>
        <p:nvSpPr>
          <p:cNvPr id="16" name="Shape 14"/>
          <p:cNvSpPr/>
          <p:nvPr/>
        </p:nvSpPr>
        <p:spPr>
          <a:xfrm>
            <a:off x="731520" y="2743200"/>
            <a:ext cx="352044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69664" y="2743200"/>
            <a:ext cx="82296" cy="10972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287121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البلديات والإسكان</a:t>
            </a:r>
            <a:endParaRPr lang="en-US" sz="1400" b="1" dirty="0"/>
          </a:p>
        </p:txBody>
      </p:sp>
      <p:sp>
        <p:nvSpPr>
          <p:cNvPr id="19" name="Text 17"/>
          <p:cNvSpPr/>
          <p:nvPr/>
        </p:nvSpPr>
        <p:spPr>
          <a:xfrm>
            <a:off x="896112" y="3218688"/>
            <a:ext cx="32004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الاشتراطات الفنية للمواقع، مواقف الشحن، اللوحات، السلامة، والالتزام بالكود السعودي.</a:t>
            </a:r>
            <a:endParaRPr lang="en-US" sz="1200" b="1" dirty="0"/>
          </a:p>
        </p:txBody>
      </p:sp>
      <p:sp>
        <p:nvSpPr>
          <p:cNvPr id="20" name="Shape 18"/>
          <p:cNvSpPr/>
          <p:nvPr/>
        </p:nvSpPr>
        <p:spPr>
          <a:xfrm>
            <a:off x="4480560" y="2743200"/>
            <a:ext cx="352044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918704" y="2743200"/>
            <a:ext cx="82296" cy="10972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5152" y="287121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كود البناء والدفاع المدني</a:t>
            </a:r>
            <a:endParaRPr lang="en-US" sz="1400" b="1" dirty="0"/>
          </a:p>
        </p:txBody>
      </p:sp>
      <p:sp>
        <p:nvSpPr>
          <p:cNvPr id="23" name="Text 21"/>
          <p:cNvSpPr/>
          <p:nvPr/>
        </p:nvSpPr>
        <p:spPr>
          <a:xfrm>
            <a:off x="4645152" y="3218688"/>
            <a:ext cx="320040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اشتراطات الوقاية من الحريق، العزل، المخاطر الكهربائية، وسلامة المستخدمين.</a:t>
            </a:r>
            <a:endParaRPr lang="en-US" sz="1200" b="1" dirty="0"/>
          </a:p>
        </p:txBody>
      </p:sp>
      <p:sp>
        <p:nvSpPr>
          <p:cNvPr id="24" name="Shape 22"/>
          <p:cNvSpPr/>
          <p:nvPr/>
        </p:nvSpPr>
        <p:spPr>
          <a:xfrm>
            <a:off x="8229600" y="2743200"/>
            <a:ext cx="3246120" cy="1097280"/>
          </a:xfrm>
          <a:prstGeom prst="roundRect">
            <a:avLst>
              <a:gd name="adj" fmla="val 5000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93424" y="2743200"/>
            <a:ext cx="82296" cy="10972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94192" y="287121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400" b="1" dirty="0">
                <a:solidFill>
                  <a:srgbClr val="0B1F33"/>
                </a:solidFill>
              </a:rPr>
              <a:t>المستفيد النهائي</a:t>
            </a:r>
            <a:endParaRPr lang="en-US" sz="1400" b="1" dirty="0"/>
          </a:p>
        </p:txBody>
      </p:sp>
      <p:sp>
        <p:nvSpPr>
          <p:cNvPr id="27" name="Text 25"/>
          <p:cNvSpPr/>
          <p:nvPr/>
        </p:nvSpPr>
        <p:spPr>
          <a:xfrm>
            <a:off x="8394192" y="3218688"/>
            <a:ext cx="2926080" cy="521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توحيد التجربة: موثوقية، شفافية التسعير، توافر الشاحن، خدمة وصيانة.</a:t>
            </a:r>
            <a:endParaRPr lang="en-US" sz="1200" b="1" dirty="0"/>
          </a:p>
        </p:txBody>
      </p:sp>
      <p:sp>
        <p:nvSpPr>
          <p:cNvPr id="28" name="Text 26"/>
          <p:cNvSpPr/>
          <p:nvPr/>
        </p:nvSpPr>
        <p:spPr>
          <a:xfrm>
            <a:off x="1005840" y="4663440"/>
            <a:ext cx="10241280" cy="5852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800" b="1" dirty="0">
                <a:solidFill>
                  <a:srgbClr val="0B1F33"/>
                </a:solidFill>
              </a:rPr>
              <a:t>الفكرة الأساسية: تنظيم الشحن ليس مجرد “تركيب جهاز”؛ بل تكامل بين المنتج، الموقع، الأحمال، السلامة، التشغيل، والصيانة.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دور صندوق الاستثمارات العامة: بناء قطاع سيارات جديد</a:t>
            </a:r>
            <a:endParaRPr lang="en-US" sz="2200" dirty="0"/>
          </a:p>
        </p:txBody>
      </p:sp>
      <p:pic>
        <p:nvPicPr>
          <p:cNvPr id="4" name="Image 0" descr="/mnt/data/a_wide_high_angle_aerial_industrial_landscape_sce_batch_2.png"/>
          <p:cNvPicPr>
            <a:picLocks noChangeAspect="1"/>
          </p:cNvPicPr>
          <p:nvPr/>
        </p:nvPicPr>
        <p:blipFill>
          <a:blip r:embed="rId3"/>
          <a:srcRect l="25814" r="25814"/>
          <a:stretch/>
        </p:blipFill>
        <p:spPr>
          <a:xfrm>
            <a:off x="365760" y="777240"/>
            <a:ext cx="4754880" cy="55321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59893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393424" y="914400"/>
            <a:ext cx="82296" cy="8686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تصنيع محلي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669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سير </a:t>
            </a:r>
            <a:r>
              <a:rPr lang="en-US" sz="1200" b="1" dirty="0" err="1">
                <a:solidFill>
                  <a:srgbClr val="334155"/>
                </a:solidFill>
              </a:rPr>
              <a:t>كعلامة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سعودية،Lucid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كمصنع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قائم، </a:t>
            </a:r>
            <a:r>
              <a:rPr lang="en-US" sz="1200" b="1" dirty="0" smtClean="0">
                <a:solidFill>
                  <a:srgbClr val="334155"/>
                </a:solidFill>
              </a:rPr>
              <a:t>Hyundai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كمشروع تصنيع مشترك.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5486400" y="1965960"/>
            <a:ext cx="59893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393424" y="1965960"/>
            <a:ext cx="82296" cy="8686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09397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بنية تحتية للشحن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5650992" y="2441448"/>
            <a:ext cx="5669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 smtClean="0">
                <a:solidFill>
                  <a:srgbClr val="334155"/>
                </a:solidFill>
              </a:rPr>
              <a:t>EVIQ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بالشراكة </a:t>
            </a:r>
            <a:r>
              <a:rPr lang="en-US" sz="1200" b="1" dirty="0" err="1">
                <a:solidFill>
                  <a:srgbClr val="334155"/>
                </a:solidFill>
              </a:rPr>
              <a:t>بين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PIF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وSEC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لنشر شبكة شحن سريع وطنية.</a:t>
            </a:r>
            <a:endParaRPr lang="en-US" sz="1200" b="1" dirty="0"/>
          </a:p>
        </p:txBody>
      </p:sp>
      <p:sp>
        <p:nvSpPr>
          <p:cNvPr id="13" name="Shape 10"/>
          <p:cNvSpPr/>
          <p:nvPr/>
        </p:nvSpPr>
        <p:spPr>
          <a:xfrm>
            <a:off x="5486400" y="3017520"/>
            <a:ext cx="59893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393424" y="3017520"/>
            <a:ext cx="82296" cy="8686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314553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سلاسل إمداد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5650992" y="3493008"/>
            <a:ext cx="5669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 smtClean="0">
                <a:solidFill>
                  <a:srgbClr val="334155"/>
                </a:solidFill>
              </a:rPr>
              <a:t>Pirelli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للإطارات، مورّدون صناعيون، ومجمع الملك سلمان لصناعة السيارات.</a:t>
            </a:r>
            <a:endParaRPr lang="en-US" sz="1200" b="1" dirty="0"/>
          </a:p>
        </p:txBody>
      </p:sp>
      <p:sp>
        <p:nvSpPr>
          <p:cNvPr id="17" name="Shape 14"/>
          <p:cNvSpPr/>
          <p:nvPr/>
        </p:nvSpPr>
        <p:spPr>
          <a:xfrm>
            <a:off x="5486400" y="4069080"/>
            <a:ext cx="59893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393424" y="4069080"/>
            <a:ext cx="82296" cy="8686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4197096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تأثير اقتصادي</a:t>
            </a:r>
            <a:endParaRPr lang="en-US" sz="1320" dirty="0"/>
          </a:p>
        </p:txBody>
      </p:sp>
      <p:sp>
        <p:nvSpPr>
          <p:cNvPr id="20" name="Text 17"/>
          <p:cNvSpPr/>
          <p:nvPr/>
        </p:nvSpPr>
        <p:spPr>
          <a:xfrm>
            <a:off x="5650992" y="4544568"/>
            <a:ext cx="56692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فرص في الوظائف، اللوجستيات، الصيانة، المقاولات، البرمجيات، والمعدات.</a:t>
            </a:r>
            <a:endParaRPr lang="en-US" sz="1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22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سير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Ceer</a:t>
            </a:r>
            <a:r>
              <a:rPr lang="ar-SA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أول علامة سعودية للسيارات الكهربائية</a:t>
            </a:r>
            <a:endParaRPr lang="en-US" sz="2200" dirty="0"/>
          </a:p>
        </p:txBody>
      </p:sp>
      <p:pic>
        <p:nvPicPr>
          <p:cNvPr id="4" name="Image 0" descr="/mnt/data/a_wide_high_angle_aerial_industrial_landscape_sce_batch_2.png"/>
          <p:cNvPicPr>
            <a:picLocks noChangeAspect="1"/>
          </p:cNvPicPr>
          <p:nvPr/>
        </p:nvPicPr>
        <p:blipFill>
          <a:blip r:embed="rId3"/>
          <a:srcRect l="24025" r="24025"/>
          <a:stretch/>
        </p:blipFill>
        <p:spPr>
          <a:xfrm>
            <a:off x="6675120" y="914400"/>
            <a:ext cx="4937760" cy="5349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09160" y="1189663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00A7A8"/>
                </a:solidFill>
              </a:rPr>
              <a:t>2022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709160" y="1471807"/>
            <a:ext cx="1737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5283B"/>
                </a:solidFill>
              </a:rPr>
              <a:t>إطلاق العلامة من سمو ولي العهد</a:t>
            </a:r>
            <a:endParaRPr lang="en-US" sz="1200" b="1" dirty="0"/>
          </a:p>
        </p:txBody>
      </p:sp>
      <p:sp>
        <p:nvSpPr>
          <p:cNvPr id="7" name="Text 4"/>
          <p:cNvSpPr/>
          <p:nvPr/>
        </p:nvSpPr>
        <p:spPr>
          <a:xfrm>
            <a:off x="2095107" y="1140973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400" b="1" dirty="0">
                <a:solidFill>
                  <a:srgbClr val="2EAD75"/>
                </a:solidFill>
              </a:rPr>
              <a:t>PIF + Foxconn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159681" y="1570223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5283B"/>
                </a:solidFill>
              </a:rPr>
              <a:t>مشروع مشترك مع تقنيات مرخصة من BMW</a:t>
            </a:r>
            <a:endParaRPr lang="en-US" sz="1200" b="1" dirty="0"/>
          </a:p>
        </p:txBody>
      </p:sp>
      <p:sp>
        <p:nvSpPr>
          <p:cNvPr id="9" name="Text 6"/>
          <p:cNvSpPr/>
          <p:nvPr/>
        </p:nvSpPr>
        <p:spPr>
          <a:xfrm>
            <a:off x="220587" y="1163137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400" b="1" dirty="0">
                <a:solidFill>
                  <a:srgbClr val="C99A2E"/>
                </a:solidFill>
              </a:rPr>
              <a:t>SAR 5B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336302" y="1675201"/>
            <a:ext cx="16459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200" b="1" dirty="0">
                <a:solidFill>
                  <a:srgbClr val="15283B"/>
                </a:solidFill>
              </a:rPr>
              <a:t>عقد إنشاء مجمع التصنيع في KAEC</a:t>
            </a:r>
            <a:endParaRPr lang="en-US" sz="1200" b="1" dirty="0"/>
          </a:p>
        </p:txBody>
      </p:sp>
      <p:sp>
        <p:nvSpPr>
          <p:cNvPr id="11" name="Shape 8"/>
          <p:cNvSpPr/>
          <p:nvPr/>
        </p:nvSpPr>
        <p:spPr>
          <a:xfrm>
            <a:off x="777240" y="2743200"/>
            <a:ext cx="5669280" cy="777240"/>
          </a:xfrm>
          <a:prstGeom prst="roundRect">
            <a:avLst>
              <a:gd name="adj" fmla="val 7059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64224" y="2743200"/>
            <a:ext cx="82296" cy="77724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871216"/>
            <a:ext cx="5349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نطاق المنتجات</a:t>
            </a:r>
            <a:endParaRPr lang="en-US" sz="1320" dirty="0"/>
          </a:p>
        </p:txBody>
      </p:sp>
      <p:sp>
        <p:nvSpPr>
          <p:cNvPr id="14" name="Text 11"/>
          <p:cNvSpPr/>
          <p:nvPr/>
        </p:nvSpPr>
        <p:spPr>
          <a:xfrm>
            <a:off x="941832" y="3218688"/>
            <a:ext cx="53492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سيارات </a:t>
            </a:r>
            <a:r>
              <a:rPr lang="en-US" sz="1200" b="1" dirty="0" err="1">
                <a:solidFill>
                  <a:srgbClr val="334155"/>
                </a:solidFill>
              </a:rPr>
              <a:t>سيدان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وSUV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للسوق السعودي وأسواق المنطقة.</a:t>
            </a:r>
            <a:endParaRPr lang="en-US" sz="1200" b="1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5669280" cy="777240"/>
          </a:xfrm>
          <a:prstGeom prst="roundRect">
            <a:avLst>
              <a:gd name="adj" fmla="val 7059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64224" y="3657600"/>
            <a:ext cx="82296" cy="77724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41832" y="3785616"/>
            <a:ext cx="5349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مراحل الإنتاج</a:t>
            </a:r>
            <a:endParaRPr lang="en-US" sz="1320" dirty="0"/>
          </a:p>
        </p:txBody>
      </p:sp>
      <p:sp>
        <p:nvSpPr>
          <p:cNvPr id="18" name="Text 15"/>
          <p:cNvSpPr/>
          <p:nvPr/>
        </p:nvSpPr>
        <p:spPr>
          <a:xfrm>
            <a:off x="941832" y="4133088"/>
            <a:ext cx="53492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Press shop، Body shop، Paint shop، General </a:t>
            </a:r>
            <a:r>
              <a:rPr lang="en-US" sz="1200" b="1" dirty="0" smtClean="0">
                <a:solidFill>
                  <a:srgbClr val="334155"/>
                </a:solidFill>
              </a:rPr>
              <a:t>assembly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ضمن موقع يتجاوز 1 مليون م².</a:t>
            </a:r>
            <a:endParaRPr lang="en-US" sz="1200" b="1" dirty="0"/>
          </a:p>
        </p:txBody>
      </p:sp>
      <p:sp>
        <p:nvSpPr>
          <p:cNvPr id="19" name="Shape 16"/>
          <p:cNvSpPr/>
          <p:nvPr/>
        </p:nvSpPr>
        <p:spPr>
          <a:xfrm>
            <a:off x="777240" y="4572000"/>
            <a:ext cx="5669280" cy="777240"/>
          </a:xfrm>
          <a:prstGeom prst="roundRect">
            <a:avLst>
              <a:gd name="adj" fmla="val 7059"/>
            </a:avLst>
          </a:prstGeom>
          <a:solidFill>
            <a:srgbClr val="F4F7FA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64224" y="4572000"/>
            <a:ext cx="82296" cy="77724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41832" y="4700016"/>
            <a:ext cx="5349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الأثر المتوقع</a:t>
            </a:r>
            <a:endParaRPr lang="en-US" sz="1320" dirty="0"/>
          </a:p>
        </p:txBody>
      </p:sp>
      <p:sp>
        <p:nvSpPr>
          <p:cNvPr id="22" name="Text 19"/>
          <p:cNvSpPr/>
          <p:nvPr/>
        </p:nvSpPr>
        <p:spPr>
          <a:xfrm>
            <a:off x="941832" y="5047488"/>
            <a:ext cx="53492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r" rtl="1">
              <a:buNone/>
            </a:pPr>
            <a:r>
              <a:rPr lang="en-US" sz="1200" b="1" dirty="0" err="1">
                <a:solidFill>
                  <a:srgbClr val="334155"/>
                </a:solidFill>
              </a:rPr>
              <a:t>حتى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30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ألف وظيفة مباشرة وغير مباشرة، وأكثر </a:t>
            </a:r>
            <a:r>
              <a:rPr lang="en-US" sz="1200" b="1" dirty="0" err="1">
                <a:solidFill>
                  <a:srgbClr val="334155"/>
                </a:solidFill>
              </a:rPr>
              <a:t>من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150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مليون دولار استثمار أجنبي مباشر، وإضافة اقتصادية متوقعة حتى 2034.</a:t>
            </a:r>
            <a:endParaRPr lang="en-US" sz="1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76656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28016"/>
            <a:ext cx="112014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Lucid AMP-2</a:t>
            </a:r>
            <a:r>
              <a:rPr lang="ar-SA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200" b="1" dirty="0" smtClean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أول منشأة تصنيع سيارات في المملكة</a:t>
            </a:r>
            <a:endParaRPr lang="en-US" sz="2200" dirty="0"/>
          </a:p>
        </p:txBody>
      </p:sp>
      <p:pic>
        <p:nvPicPr>
          <p:cNvPr id="4" name="Image 0" descr="/mnt/data/a_wide_high_angle_aerial_industrial_landscape_sce_batch_2.png"/>
          <p:cNvPicPr>
            <a:picLocks noChangeAspect="1"/>
          </p:cNvPicPr>
          <p:nvPr/>
        </p:nvPicPr>
        <p:blipFill>
          <a:blip r:embed="rId3"/>
          <a:srcRect l="24987" r="24987"/>
          <a:stretch/>
        </p:blipFill>
        <p:spPr>
          <a:xfrm>
            <a:off x="457200" y="914400"/>
            <a:ext cx="4754880" cy="5349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914400"/>
            <a:ext cx="585216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1256264" y="914400"/>
            <a:ext cx="82296" cy="868680"/>
          </a:xfrm>
          <a:prstGeom prst="rect">
            <a:avLst/>
          </a:prstGeom>
          <a:solidFill>
            <a:srgbClr val="00A7A8"/>
          </a:solidFill>
          <a:ln w="12700">
            <a:solidFill>
              <a:srgbClr val="00A7A8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50992" y="104241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افتتاح 2023</a:t>
            </a:r>
            <a:endParaRPr lang="en-US" sz="1320" dirty="0"/>
          </a:p>
        </p:txBody>
      </p:sp>
      <p:sp>
        <p:nvSpPr>
          <p:cNvPr id="8" name="Text 5"/>
          <p:cNvSpPr/>
          <p:nvPr/>
        </p:nvSpPr>
        <p:spPr>
          <a:xfrm>
            <a:off x="5650992" y="1389888"/>
            <a:ext cx="5532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افتتحت Lucid 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منشأة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AMP-2 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في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مدينة الملك عبدالله الاقتصادية.</a:t>
            </a:r>
            <a:endParaRPr lang="en-US" sz="1200" b="1" dirty="0"/>
          </a:p>
        </p:txBody>
      </p:sp>
      <p:sp>
        <p:nvSpPr>
          <p:cNvPr id="9" name="Shape 6"/>
          <p:cNvSpPr/>
          <p:nvPr/>
        </p:nvSpPr>
        <p:spPr>
          <a:xfrm>
            <a:off x="5486400" y="1920240"/>
            <a:ext cx="585216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1256264" y="1920240"/>
            <a:ext cx="82296" cy="868680"/>
          </a:xfrm>
          <a:prstGeom prst="rect">
            <a:avLst/>
          </a:prstGeom>
          <a:solidFill>
            <a:srgbClr val="2EAD75"/>
          </a:solidFill>
          <a:ln w="12700">
            <a:solidFill>
              <a:srgbClr val="2EAD7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650992" y="204825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المرحلة الأولى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5650992" y="2395728"/>
            <a:ext cx="5532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تجميع SKD 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err="1" smtClean="0">
                <a:solidFill>
                  <a:srgbClr val="334155"/>
                </a:solidFill>
              </a:rPr>
              <a:t>لطراز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Lucid </a:t>
            </a:r>
            <a:r>
              <a:rPr lang="en-US" sz="1200" b="1" dirty="0" smtClean="0">
                <a:solidFill>
                  <a:srgbClr val="334155"/>
                </a:solidFill>
              </a:rPr>
              <a:t>Air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بطاقة </a:t>
            </a:r>
            <a:r>
              <a:rPr lang="en-US" sz="1200" b="1" dirty="0" err="1">
                <a:solidFill>
                  <a:srgbClr val="334155"/>
                </a:solidFill>
              </a:rPr>
              <a:t>أولية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5,000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سيارة سنوياً.</a:t>
            </a:r>
            <a:endParaRPr lang="en-US" sz="1200" b="1" dirty="0"/>
          </a:p>
        </p:txBody>
      </p:sp>
      <p:sp>
        <p:nvSpPr>
          <p:cNvPr id="13" name="Shape 10"/>
          <p:cNvSpPr/>
          <p:nvPr/>
        </p:nvSpPr>
        <p:spPr>
          <a:xfrm>
            <a:off x="5486400" y="2926080"/>
            <a:ext cx="585216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1256264" y="2926080"/>
            <a:ext cx="82296" cy="868680"/>
          </a:xfrm>
          <a:prstGeom prst="rect">
            <a:avLst/>
          </a:prstGeom>
          <a:solidFill>
            <a:srgbClr val="C99A2E"/>
          </a:solidFill>
          <a:ln w="12700">
            <a:solidFill>
              <a:srgbClr val="C99A2E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305409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الطاقة المستهدفة</a:t>
            </a:r>
            <a:endParaRPr lang="en-US" sz="1320" dirty="0"/>
          </a:p>
        </p:txBody>
      </p:sp>
      <p:sp>
        <p:nvSpPr>
          <p:cNvPr id="16" name="Text 13"/>
          <p:cNvSpPr/>
          <p:nvPr/>
        </p:nvSpPr>
        <p:spPr>
          <a:xfrm>
            <a:off x="5650992" y="3401568"/>
            <a:ext cx="5532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الانتقال لاحقاً إلى تصنيع كامل بطاقة </a:t>
            </a:r>
            <a:r>
              <a:rPr lang="en-US" sz="1200" b="1" dirty="0" err="1">
                <a:solidFill>
                  <a:srgbClr val="334155"/>
                </a:solidFill>
              </a:rPr>
              <a:t>إضافية</a:t>
            </a:r>
            <a:r>
              <a:rPr lang="en-US" sz="1200" b="1" dirty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150,000</a:t>
            </a:r>
            <a:r>
              <a:rPr lang="ar-SA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 smtClean="0">
                <a:solidFill>
                  <a:srgbClr val="334155"/>
                </a:solidFill>
              </a:rPr>
              <a:t> </a:t>
            </a:r>
            <a:r>
              <a:rPr lang="en-US" sz="1200" b="1" dirty="0">
                <a:solidFill>
                  <a:srgbClr val="334155"/>
                </a:solidFill>
              </a:rPr>
              <a:t>سيارة سنوياً.</a:t>
            </a:r>
            <a:endParaRPr lang="en-US" sz="1200" b="1" dirty="0"/>
          </a:p>
        </p:txBody>
      </p:sp>
      <p:sp>
        <p:nvSpPr>
          <p:cNvPr id="17" name="Shape 14"/>
          <p:cNvSpPr/>
          <p:nvPr/>
        </p:nvSpPr>
        <p:spPr>
          <a:xfrm>
            <a:off x="5486400" y="3931920"/>
            <a:ext cx="585216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7DEE8">
                <a:alpha val="9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256264" y="3931920"/>
            <a:ext cx="82296" cy="868680"/>
          </a:xfrm>
          <a:prstGeom prst="rect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4059936"/>
            <a:ext cx="5532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320" b="1" dirty="0">
                <a:solidFill>
                  <a:srgbClr val="0B1F33"/>
                </a:solidFill>
              </a:rPr>
              <a:t>الأثر على السوق</a:t>
            </a:r>
            <a:endParaRPr lang="en-US" sz="1320" dirty="0"/>
          </a:p>
        </p:txBody>
      </p:sp>
      <p:sp>
        <p:nvSpPr>
          <p:cNvPr id="20" name="Text 17"/>
          <p:cNvSpPr/>
          <p:nvPr/>
        </p:nvSpPr>
        <p:spPr>
          <a:xfrm>
            <a:off x="5650992" y="4407408"/>
            <a:ext cx="553212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00" b="1" dirty="0">
                <a:solidFill>
                  <a:srgbClr val="334155"/>
                </a:solidFill>
              </a:rPr>
              <a:t>وجود مصنع، صالات عرض، مراكز خدمة، وشبكة شحن للمالكين يعزز ثقة المستهلك ويخلق وظائف فنية.</a:t>
            </a:r>
            <a:endParaRPr lang="en-US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2190</Words>
  <Application>Microsoft Office PowerPoint</Application>
  <PresentationFormat>شاشة عريضة</PresentationFormat>
  <Paragraphs>298</Paragraphs>
  <Slides>20</Slides>
  <Notes>20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EV Technologies Association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جهود المملكة العربية السعودية في قطاع المركبات الكهربائية</dc:title>
  <dc:subject>جهود المملكة العربية السعودية في قطاع المركبات الكهربائية</dc:subject>
  <dc:creator>جمعية تقنيات المركبات الكهربائية</dc:creator>
  <cp:lastModifiedBy>dell</cp:lastModifiedBy>
  <cp:revision>5</cp:revision>
  <dcterms:created xsi:type="dcterms:W3CDTF">2026-07-31T01:51:39Z</dcterms:created>
  <dcterms:modified xsi:type="dcterms:W3CDTF">2026-08-04T22:43:39Z</dcterms:modified>
</cp:coreProperties>
</file>